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40" r:id="rId2"/>
    <p:sldId id="589" r:id="rId3"/>
    <p:sldId id="588" r:id="rId4"/>
    <p:sldId id="590" r:id="rId5"/>
    <p:sldId id="591" r:id="rId6"/>
    <p:sldId id="592" r:id="rId7"/>
    <p:sldId id="593" r:id="rId8"/>
    <p:sldId id="594" r:id="rId9"/>
    <p:sldId id="648" r:id="rId10"/>
    <p:sldId id="596" r:id="rId11"/>
    <p:sldId id="597" r:id="rId12"/>
    <p:sldId id="649" r:id="rId13"/>
    <p:sldId id="599" r:id="rId14"/>
    <p:sldId id="600" r:id="rId15"/>
    <p:sldId id="650" r:id="rId16"/>
    <p:sldId id="602" r:id="rId17"/>
    <p:sldId id="603" r:id="rId18"/>
    <p:sldId id="651" r:id="rId19"/>
    <p:sldId id="652" r:id="rId20"/>
    <p:sldId id="604" r:id="rId21"/>
    <p:sldId id="653" r:id="rId22"/>
    <p:sldId id="607" r:id="rId23"/>
    <p:sldId id="654" r:id="rId24"/>
    <p:sldId id="655" r:id="rId25"/>
    <p:sldId id="609" r:id="rId26"/>
    <p:sldId id="645" r:id="rId27"/>
    <p:sldId id="656" r:id="rId28"/>
    <p:sldId id="614" r:id="rId29"/>
    <p:sldId id="615" r:id="rId30"/>
    <p:sldId id="616" r:id="rId31"/>
    <p:sldId id="627" r:id="rId32"/>
    <p:sldId id="617" r:id="rId33"/>
    <p:sldId id="618" r:id="rId34"/>
    <p:sldId id="619" r:id="rId35"/>
    <p:sldId id="620" r:id="rId36"/>
    <p:sldId id="629" r:id="rId37"/>
    <p:sldId id="628" r:id="rId38"/>
    <p:sldId id="631" r:id="rId39"/>
    <p:sldId id="632" r:id="rId40"/>
    <p:sldId id="633" r:id="rId41"/>
    <p:sldId id="634" r:id="rId42"/>
    <p:sldId id="646" r:id="rId43"/>
    <p:sldId id="647" r:id="rId44"/>
    <p:sldId id="661" r:id="rId45"/>
  </p:sldIdLst>
  <p:sldSz cx="9144000" cy="6858000" type="screen4x3"/>
  <p:notesSz cx="7315200" cy="9601200"/>
  <p:custDataLst>
    <p:tags r:id="rId4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pitchFamily="34" charset="0"/>
        <a:ea typeface="ヒラギノ角ゴ Pro W3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pitchFamily="34" charset="0"/>
        <a:ea typeface="ヒラギノ角ゴ Pro W3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pitchFamily="34" charset="0"/>
        <a:ea typeface="ヒラギノ角ゴ Pro W3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pitchFamily="34" charset="0"/>
        <a:ea typeface="ヒラギノ角ゴ Pro W3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Helvetica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Helvetica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Helvetica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Helvetica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01A3"/>
    <a:srgbClr val="009900"/>
    <a:srgbClr val="FF6600"/>
    <a:srgbClr val="FFFE7A"/>
    <a:srgbClr val="404ACE"/>
    <a:srgbClr val="FFAFAF"/>
    <a:srgbClr val="000000"/>
    <a:srgbClr val="EB0D0D"/>
    <a:srgbClr val="FFF1C5"/>
    <a:srgbClr val="DAC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7" autoAdjust="0"/>
    <p:restoredTop sz="94628" autoAdjust="0"/>
  </p:normalViewPr>
  <p:slideViewPr>
    <p:cSldViewPr snapToGrid="0">
      <p:cViewPr>
        <p:scale>
          <a:sx n="90" d="100"/>
          <a:sy n="90" d="100"/>
        </p:scale>
        <p:origin x="-1032" y="-2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20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8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7" rIns="96636" bIns="48317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7" rIns="96636" bIns="4831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DC8628C-070D-4880-8624-5765CCBFD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43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3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8" tIns="47729" rIns="95458" bIns="47729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5600" y="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8" tIns="47729" rIns="95458" bIns="47729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6025" y="711200"/>
            <a:ext cx="485775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4591050"/>
            <a:ext cx="5368925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8" tIns="47729" rIns="95458" bIns="47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1138"/>
            <a:ext cx="3203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8" tIns="47729" rIns="95458" bIns="47729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5600" y="9101138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8" tIns="47729" rIns="95458" bIns="47729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4A9EF0B-169E-4410-A850-C81507F81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1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fld id="{6E5FBE7F-53C0-435B-B61F-ADA19B0187CC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7613" y="711200"/>
            <a:ext cx="4854575" cy="36417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209800"/>
            <a:ext cx="9144000" cy="587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278533" y="2548467"/>
            <a:ext cx="80772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001000" cy="3276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43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191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1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191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8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191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1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3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9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29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9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9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46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59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67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auto">
          <a:xfrm>
            <a:off x="0" y="1295400"/>
            <a:ext cx="9144000" cy="46038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0" y="6400800"/>
            <a:ext cx="891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400" b="1" smtClean="0">
                <a:latin typeface="Arial" pitchFamily="34" charset="0"/>
              </a:rPr>
              <a:t>			 			  			</a:t>
            </a:r>
            <a:fld id="{A8D8F4BB-6B49-4E45-B312-8D26EF2A34F6}" type="slidenum">
              <a:rPr lang="en-US" sz="1600" b="1" i="1" smtClean="0">
                <a:latin typeface="Arial" pitchFamily="34" charset="0"/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1600" b="1" i="1" smtClean="0">
              <a:latin typeface="Arial" pitchFamily="34" charset="0"/>
            </a:endParaRPr>
          </a:p>
        </p:txBody>
      </p:sp>
      <p:pic>
        <p:nvPicPr>
          <p:cNvPr id="1030" name="Picture 5" descr="PU_signature_jpg_prin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7938"/>
            <a:ext cx="14906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ヒラギノ角ゴ Pro W3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000">
          <a:solidFill>
            <a:srgbClr val="000000"/>
          </a:solidFill>
          <a:latin typeface="+mn-lt"/>
          <a:ea typeface="ヒラギノ角ゴ Pro W3" charset="-128"/>
          <a:cs typeface="ヒラギノ角ゴ Pro W3" charset="0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000">
          <a:solidFill>
            <a:srgbClr val="000000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000">
          <a:solidFill>
            <a:srgbClr val="000000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n"/>
        <a:defRPr sz="2000">
          <a:solidFill>
            <a:srgbClr val="000000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n"/>
        <a:defRPr sz="2000">
          <a:solidFill>
            <a:srgbClr val="000000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n"/>
        <a:defRPr sz="2000">
          <a:solidFill>
            <a:srgbClr val="000000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n"/>
        <a:defRPr sz="2000">
          <a:solidFill>
            <a:srgbClr val="000000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emf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9.png"/><Relationship Id="rId7" Type="http://schemas.openxmlformats.org/officeDocument/2006/relationships/image" Target="../media/image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55.png"/><Relationship Id="rId5" Type="http://schemas.openxmlformats.org/officeDocument/2006/relationships/image" Target="../media/image3.png"/><Relationship Id="rId10" Type="http://schemas.openxmlformats.org/officeDocument/2006/relationships/image" Target="../media/image54.png"/><Relationship Id="rId4" Type="http://schemas.openxmlformats.org/officeDocument/2006/relationships/image" Target="../media/image22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6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22.png"/><Relationship Id="rId5" Type="http://schemas.openxmlformats.org/officeDocument/2006/relationships/image" Target="../media/image60.png"/><Relationship Id="rId10" Type="http://schemas.openxmlformats.org/officeDocument/2006/relationships/image" Target="../media/image5.png"/><Relationship Id="rId4" Type="http://schemas.openxmlformats.org/officeDocument/2006/relationships/image" Target="../media/image59.png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56.png"/><Relationship Id="rId4" Type="http://schemas.openxmlformats.org/officeDocument/2006/relationships/image" Target="../media/image66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65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0.png"/><Relationship Id="rId17" Type="http://schemas.openxmlformats.org/officeDocument/2006/relationships/image" Target="../media/image69.png"/><Relationship Id="rId2" Type="http://schemas.openxmlformats.org/officeDocument/2006/relationships/image" Target="../media/image66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56.png"/><Relationship Id="rId10" Type="http://schemas.openxmlformats.org/officeDocument/2006/relationships/image" Target="../media/image76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65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79.png"/><Relationship Id="rId21" Type="http://schemas.openxmlformats.org/officeDocument/2006/relationships/image" Target="../media/image98.png"/><Relationship Id="rId7" Type="http://schemas.openxmlformats.org/officeDocument/2006/relationships/image" Target="../media/image83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80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8.png"/><Relationship Id="rId5" Type="http://schemas.openxmlformats.org/officeDocument/2006/relationships/image" Target="../media/image81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78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3.png"/><Relationship Id="rId18" Type="http://schemas.openxmlformats.org/officeDocument/2006/relationships/image" Target="../media/image106.png"/><Relationship Id="rId3" Type="http://schemas.openxmlformats.org/officeDocument/2006/relationships/image" Target="../media/image81.png"/><Relationship Id="rId7" Type="http://schemas.openxmlformats.org/officeDocument/2006/relationships/image" Target="../media/image87.png"/><Relationship Id="rId12" Type="http://schemas.openxmlformats.org/officeDocument/2006/relationships/image" Target="../media/image102.png"/><Relationship Id="rId17" Type="http://schemas.openxmlformats.org/officeDocument/2006/relationships/image" Target="../media/image105.png"/><Relationship Id="rId2" Type="http://schemas.openxmlformats.org/officeDocument/2006/relationships/image" Target="../media/image82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101.png"/><Relationship Id="rId5" Type="http://schemas.openxmlformats.org/officeDocument/2006/relationships/image" Target="../media/image84.png"/><Relationship Id="rId15" Type="http://schemas.openxmlformats.org/officeDocument/2006/relationships/image" Target="../media/image78.png"/><Relationship Id="rId10" Type="http://schemas.openxmlformats.org/officeDocument/2006/relationships/image" Target="../media/image100.png"/><Relationship Id="rId19" Type="http://schemas.openxmlformats.org/officeDocument/2006/relationships/image" Target="../media/image107.png"/><Relationship Id="rId4" Type="http://schemas.openxmlformats.org/officeDocument/2006/relationships/image" Target="../media/image83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401029"/>
            <a:ext cx="8991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404AC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Multi-Unicast </a:t>
            </a:r>
            <a:r>
              <a:rPr lang="en-US" sz="3200" dirty="0">
                <a:solidFill>
                  <a:srgbClr val="404AC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Capacity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sz="3200" dirty="0">
                <a:solidFill>
                  <a:srgbClr val="EB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Packet-Level Network Coding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</a:t>
            </a:r>
            <a:b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Wireless 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Networks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00" y="1870075"/>
            <a:ext cx="9144000" cy="39449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b="1" dirty="0" smtClean="0"/>
          </a:p>
          <a:p>
            <a:pPr algn="ctr" eaLnBrk="1" hangingPunct="1">
              <a:spcBef>
                <a:spcPts val="2000"/>
              </a:spcBef>
              <a:buFont typeface="Wingdings" pitchFamily="2" charset="2"/>
              <a:buNone/>
            </a:pPr>
            <a:endParaRPr lang="en-US" b="1" dirty="0" smtClean="0"/>
          </a:p>
          <a:p>
            <a:pPr algn="ctr" eaLnBrk="1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b="1" dirty="0" err="1" smtClean="0"/>
              <a:t>Chih</a:t>
            </a:r>
            <a:r>
              <a:rPr lang="en-US" b="1" dirty="0" smtClean="0"/>
              <a:t>-Chun Wang</a:t>
            </a:r>
            <a:br>
              <a:rPr lang="en-US" b="1" dirty="0" smtClean="0"/>
            </a:br>
            <a:r>
              <a:rPr lang="en-US" b="1" dirty="0" smtClean="0"/>
              <a:t>Purdue University</a:t>
            </a:r>
          </a:p>
          <a:p>
            <a:pPr algn="ctr" eaLnBrk="1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b="1" dirty="0" smtClean="0"/>
              <a:t>8/21/2013</a:t>
            </a:r>
          </a:p>
          <a:p>
            <a:pPr algn="ctr" eaLnBrk="1" hangingPunct="1">
              <a:spcBef>
                <a:spcPts val="2000"/>
              </a:spcBef>
              <a:buFont typeface="Wingdings" pitchFamily="2" charset="2"/>
              <a:buNone/>
            </a:pPr>
            <a:endParaRPr lang="en-US" b="1" dirty="0" smtClean="0"/>
          </a:p>
          <a:p>
            <a:pPr algn="ctr" eaLnBrk="1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z="1800" b="1" dirty="0" smtClean="0"/>
              <a:t>Sponsored by NSF CCF-0845968 and CNS-0905331.</a:t>
            </a:r>
          </a:p>
          <a:p>
            <a:pPr algn="ctr" eaLnBrk="1" hangingPunct="1">
              <a:spcBef>
                <a:spcPts val="2000"/>
              </a:spcBef>
              <a:buFont typeface="Wingdings" pitchFamily="2" charset="2"/>
              <a:buNone/>
            </a:pPr>
            <a:endParaRPr lang="en-US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b="1" dirty="0" smtClean="0"/>
          </a:p>
        </p:txBody>
      </p:sp>
      <p:pic>
        <p:nvPicPr>
          <p:cNvPr id="3076" name="Picture 5" descr="PU_signature_jpg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5969000"/>
            <a:ext cx="20574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533400" y="2667000"/>
            <a:ext cx="800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7462"/>
            <a:ext cx="85344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Applications of Multi-Input Broadcast PECs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87338" y="1522413"/>
            <a:ext cx="8534400" cy="4495800"/>
          </a:xfrm>
        </p:spPr>
        <p:txBody>
          <a:bodyPr/>
          <a:lstStyle/>
          <a:p>
            <a:pPr>
              <a:defRPr/>
            </a:pPr>
            <a:r>
              <a:rPr lang="en-US" i="1" dirty="0" smtClean="0"/>
              <a:t>M</a:t>
            </a:r>
            <a:r>
              <a:rPr lang="en-US" dirty="0" smtClean="0"/>
              <a:t>-input </a:t>
            </a:r>
            <a:r>
              <a:rPr lang="en-US" i="1" dirty="0" smtClean="0"/>
              <a:t>K</a:t>
            </a:r>
            <a:r>
              <a:rPr lang="en-US" dirty="0" smtClean="0"/>
              <a:t>-receiver broadcast PECs</a:t>
            </a:r>
          </a:p>
          <a:p>
            <a:pPr>
              <a:defRPr/>
            </a:pPr>
            <a:r>
              <a:rPr lang="en-US" dirty="0" smtClean="0"/>
              <a:t>Application 1: </a:t>
            </a:r>
            <a:r>
              <a:rPr lang="en-US" dirty="0" smtClean="0">
                <a:solidFill>
                  <a:srgbClr val="0101A3"/>
                </a:solidFill>
              </a:rPr>
              <a:t>OFDMA?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Application 2: </a:t>
            </a:r>
            <a:r>
              <a:rPr lang="en-US" dirty="0" smtClean="0">
                <a:solidFill>
                  <a:srgbClr val="0101A3"/>
                </a:solidFill>
              </a:rPr>
              <a:t>Cognitive radio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Assuming 50% in a good </a:t>
            </a:r>
            <a:br>
              <a:rPr lang="en-US" dirty="0" smtClean="0"/>
            </a:br>
            <a:r>
              <a:rPr lang="en-US" dirty="0" smtClean="0"/>
              <a:t>state and 50% in a bad state, </a:t>
            </a:r>
            <a:br>
              <a:rPr lang="en-US" dirty="0" smtClean="0"/>
            </a:br>
            <a:r>
              <a:rPr lang="en-US" dirty="0" smtClean="0"/>
              <a:t>then serial-to-parallel conversion gives us </a:t>
            </a:r>
          </a:p>
          <a:p>
            <a:pPr>
              <a:defRPr/>
            </a:pPr>
            <a:r>
              <a:rPr lang="en-US" dirty="0" smtClean="0"/>
              <a:t>Application 3: </a:t>
            </a:r>
            <a:r>
              <a:rPr lang="en-US" dirty="0" smtClean="0">
                <a:solidFill>
                  <a:srgbClr val="0101A3"/>
                </a:solidFill>
              </a:rPr>
              <a:t>Channel with memory</a:t>
            </a:r>
          </a:p>
          <a:p>
            <a:pPr lvl="1">
              <a:defRPr/>
            </a:pPr>
            <a:r>
              <a:rPr lang="en-US" dirty="0" smtClean="0"/>
              <a:t>With CSI feedback, it is equivalent to the case of cognitive radio.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571500" lvl="1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1522413"/>
            <a:ext cx="2154238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447925"/>
            <a:ext cx="41783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12" descr="Phon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992313"/>
            <a:ext cx="2825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4" descr="http://www.renovosoftware.com/wp-content/uploads/2010/03/Personal_Laptop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2281238"/>
            <a:ext cx="10064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Phon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782888"/>
            <a:ext cx="2825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1" name="Group 2"/>
          <p:cNvGrpSpPr>
            <a:grpSpLocks/>
          </p:cNvGrpSpPr>
          <p:nvPr/>
        </p:nvGrpSpPr>
        <p:grpSpPr bwMode="auto">
          <a:xfrm>
            <a:off x="5056188" y="3900488"/>
            <a:ext cx="2020887" cy="931862"/>
            <a:chOff x="3637045" y="4700631"/>
            <a:chExt cx="2397439" cy="1117052"/>
          </a:xfrm>
        </p:grpSpPr>
        <p:pic>
          <p:nvPicPr>
            <p:cNvPr id="820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158" y="5569466"/>
              <a:ext cx="136028" cy="234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5" name="Rectangle 12"/>
            <p:cNvSpPr>
              <a:spLocks noChangeArrowheads="1"/>
            </p:cNvSpPr>
            <p:nvPr/>
          </p:nvSpPr>
          <p:spPr bwMode="auto">
            <a:xfrm>
              <a:off x="4243754" y="5185127"/>
              <a:ext cx="960911" cy="4964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r>
                <a:rPr lang="en-US" sz="2000" dirty="0"/>
                <a:t>PEC</a:t>
              </a:r>
            </a:p>
          </p:txBody>
        </p:sp>
        <p:sp>
          <p:nvSpPr>
            <p:cNvPr id="8206" name="Oval 13"/>
            <p:cNvSpPr>
              <a:spLocks noChangeArrowheads="1"/>
            </p:cNvSpPr>
            <p:nvPr/>
          </p:nvSpPr>
          <p:spPr bwMode="auto">
            <a:xfrm>
              <a:off x="3637045" y="5337262"/>
              <a:ext cx="291164" cy="27223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820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698" y="5392059"/>
              <a:ext cx="147857" cy="162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8" name="Oval 15"/>
            <p:cNvSpPr>
              <a:spLocks noChangeArrowheads="1"/>
            </p:cNvSpPr>
            <p:nvPr/>
          </p:nvSpPr>
          <p:spPr bwMode="auto">
            <a:xfrm>
              <a:off x="5743320" y="5073029"/>
              <a:ext cx="291164" cy="27223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9" name="Oval 16"/>
            <p:cNvSpPr>
              <a:spLocks noChangeArrowheads="1"/>
            </p:cNvSpPr>
            <p:nvPr/>
          </p:nvSpPr>
          <p:spPr bwMode="auto">
            <a:xfrm>
              <a:off x="5743320" y="5545444"/>
              <a:ext cx="291164" cy="272239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8210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059" y="5127827"/>
              <a:ext cx="159685" cy="162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211" name="Straight Arrow Connector 18"/>
            <p:cNvCxnSpPr>
              <a:cxnSpLocks noChangeShapeType="1"/>
              <a:stCxn id="8206" idx="6"/>
            </p:cNvCxnSpPr>
            <p:nvPr/>
          </p:nvCxnSpPr>
          <p:spPr bwMode="auto">
            <a:xfrm flipV="1">
              <a:off x="3928209" y="5473381"/>
              <a:ext cx="291165" cy="1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lg" len="lg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2" name="Straight Arrow Connector 19"/>
            <p:cNvCxnSpPr>
              <a:cxnSpLocks noChangeShapeType="1"/>
              <a:stCxn id="8205" idx="3"/>
            </p:cNvCxnSpPr>
            <p:nvPr/>
          </p:nvCxnSpPr>
          <p:spPr bwMode="auto">
            <a:xfrm flipV="1">
              <a:off x="5204665" y="5209151"/>
              <a:ext cx="538655" cy="22419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lg" len="lg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Straight Arrow Connector 20"/>
            <p:cNvCxnSpPr>
              <a:cxnSpLocks noChangeShapeType="1"/>
            </p:cNvCxnSpPr>
            <p:nvPr/>
          </p:nvCxnSpPr>
          <p:spPr bwMode="auto">
            <a:xfrm>
              <a:off x="5204665" y="5433346"/>
              <a:ext cx="538655" cy="25322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lg" len="lg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4" name="Rectangle 21"/>
            <p:cNvSpPr>
              <a:spLocks noChangeArrowheads="1"/>
            </p:cNvSpPr>
            <p:nvPr/>
          </p:nvSpPr>
          <p:spPr bwMode="auto">
            <a:xfrm>
              <a:off x="4243754" y="4736125"/>
              <a:ext cx="960911" cy="33690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5" name="TextBox 22"/>
            <p:cNvSpPr txBox="1">
              <a:spLocks noChangeArrowheads="1"/>
            </p:cNvSpPr>
            <p:nvPr/>
          </p:nvSpPr>
          <p:spPr bwMode="auto">
            <a:xfrm>
              <a:off x="4360984" y="4700631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sz="1800" dirty="0"/>
                <a:t>state</a:t>
              </a:r>
            </a:p>
          </p:txBody>
        </p:sp>
        <p:cxnSp>
          <p:nvCxnSpPr>
            <p:cNvPr id="8216" name="Straight Arrow Connector 23"/>
            <p:cNvCxnSpPr>
              <a:cxnSpLocks noChangeShapeType="1"/>
              <a:stCxn id="8215" idx="2"/>
            </p:cNvCxnSpPr>
            <p:nvPr/>
          </p:nvCxnSpPr>
          <p:spPr bwMode="auto">
            <a:xfrm flipH="1">
              <a:off x="4703385" y="5069963"/>
              <a:ext cx="1" cy="1391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lg" len="lg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7" name="Straight Arrow Connector 24"/>
            <p:cNvCxnSpPr>
              <a:cxnSpLocks noChangeShapeType="1"/>
              <a:stCxn id="8214" idx="1"/>
            </p:cNvCxnSpPr>
            <p:nvPr/>
          </p:nvCxnSpPr>
          <p:spPr bwMode="auto">
            <a:xfrm flipH="1">
              <a:off x="3782627" y="4904577"/>
              <a:ext cx="461127" cy="30457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lg" len="lg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20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306888"/>
            <a:ext cx="1817687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953000"/>
            <a:ext cx="7048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-1347788" y="6199908"/>
            <a:ext cx="2930526" cy="136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 type="triangle" w="lg" len="lg"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287338" y="1397721"/>
            <a:ext cx="8534400" cy="4495800"/>
          </a:xfrm>
        </p:spPr>
        <p:txBody>
          <a:bodyPr/>
          <a:lstStyle/>
          <a:p>
            <a:r>
              <a:rPr lang="en-US" i="1" dirty="0" smtClean="0"/>
              <a:t>M</a:t>
            </a:r>
            <a:r>
              <a:rPr lang="en-US" dirty="0" smtClean="0"/>
              <a:t>-input K-receiver broadcast PECs</a:t>
            </a:r>
          </a:p>
          <a:p>
            <a:r>
              <a:rPr lang="en-US" dirty="0" smtClean="0"/>
              <a:t>Application 4: </a:t>
            </a:r>
            <a:r>
              <a:rPr lang="en-US" dirty="0" smtClean="0">
                <a:solidFill>
                  <a:srgbClr val="0101A3"/>
                </a:solidFill>
              </a:rPr>
              <a:t>Rate adaptation</a:t>
            </a:r>
          </a:p>
          <a:p>
            <a:pPr lvl="1"/>
            <a:r>
              <a:rPr lang="en-US" dirty="0" smtClean="0"/>
              <a:t>High-order modulation (e.g. 256QAM) with </a:t>
            </a:r>
            <a:br>
              <a:rPr lang="en-US" dirty="0" smtClean="0"/>
            </a:br>
            <a:r>
              <a:rPr lang="en-US" dirty="0" smtClean="0"/>
              <a:t>high-rate coding</a:t>
            </a:r>
            <a:br>
              <a:rPr lang="en-US" dirty="0" smtClean="0"/>
            </a:br>
            <a:r>
              <a:rPr lang="en-US" dirty="0" smtClean="0"/>
              <a:t>vs. 	Low-order modulation (e.g. QPSK) with </a:t>
            </a:r>
            <a:br>
              <a:rPr lang="en-US" dirty="0" smtClean="0"/>
            </a:br>
            <a:r>
              <a:rPr lang="en-US" dirty="0" smtClean="0"/>
              <a:t>	low-rate coding</a:t>
            </a:r>
            <a:br>
              <a:rPr lang="en-US" dirty="0" smtClean="0"/>
            </a:br>
            <a:r>
              <a:rPr lang="en-US" dirty="0" smtClean="0"/>
              <a:t>vs. 	Mixture?</a:t>
            </a:r>
          </a:p>
          <a:p>
            <a:pPr lvl="1"/>
            <a:r>
              <a:rPr lang="en-US" dirty="0" smtClean="0">
                <a:solidFill>
                  <a:srgbClr val="EB0D0D"/>
                </a:solidFill>
              </a:rPr>
              <a:t>Pure throughput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009900"/>
                </a:solidFill>
              </a:rPr>
              <a:t>diversity.</a:t>
            </a:r>
          </a:p>
          <a:p>
            <a:pPr lvl="1"/>
            <a:r>
              <a:rPr lang="en-US" dirty="0" smtClean="0"/>
              <a:t>Comparison between 3 </a:t>
            </a:r>
            <a:r>
              <a:rPr lang="en-US" u="sng" dirty="0" smtClean="0"/>
              <a:t>static scheduling</a:t>
            </a:r>
            <a:r>
              <a:rPr lang="en-US" dirty="0" smtClean="0"/>
              <a:t> policies: </a:t>
            </a:r>
          </a:p>
          <a:p>
            <a:pPr marL="571500" lvl="1" indent="0">
              <a:buNone/>
            </a:pPr>
            <a:endParaRPr lang="en-US" dirty="0" smtClean="0"/>
          </a:p>
          <a:p>
            <a:pPr marL="571500" lvl="1" indent="0">
              <a:buNone/>
            </a:pPr>
            <a:endParaRPr lang="en-US" dirty="0" smtClean="0"/>
          </a:p>
          <a:p>
            <a:pPr marL="571500" lvl="1" indent="0">
              <a:buNone/>
            </a:pPr>
            <a:endParaRPr lang="en-US" dirty="0" smtClean="0"/>
          </a:p>
          <a:p>
            <a:pPr marL="5715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 first step towards dynamic/opportunistic scheduling.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1397721"/>
            <a:ext cx="2154238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4725121"/>
            <a:ext cx="220027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4725121"/>
            <a:ext cx="2200275" cy="13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590183"/>
            <a:ext cx="2200275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Box 3"/>
          <p:cNvSpPr txBox="1">
            <a:spLocks noChangeArrowheads="1"/>
          </p:cNvSpPr>
          <p:nvPr/>
        </p:nvSpPr>
        <p:spPr bwMode="auto">
          <a:xfrm>
            <a:off x="623888" y="4601296"/>
            <a:ext cx="1312862" cy="3698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800" dirty="0"/>
              <a:t>100% High</a:t>
            </a:r>
          </a:p>
        </p:txBody>
      </p:sp>
      <p:sp>
        <p:nvSpPr>
          <p:cNvPr id="9226" name="TextBox 30"/>
          <p:cNvSpPr txBox="1">
            <a:spLocks noChangeArrowheads="1"/>
          </p:cNvSpPr>
          <p:nvPr/>
        </p:nvSpPr>
        <p:spPr bwMode="auto">
          <a:xfrm>
            <a:off x="3367088" y="4596533"/>
            <a:ext cx="2198687" cy="3698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800" dirty="0"/>
              <a:t>50% High 50% Low</a:t>
            </a:r>
          </a:p>
        </p:txBody>
      </p:sp>
      <p:sp>
        <p:nvSpPr>
          <p:cNvPr id="9227" name="TextBox 31"/>
          <p:cNvSpPr txBox="1">
            <a:spLocks noChangeArrowheads="1"/>
          </p:cNvSpPr>
          <p:nvPr/>
        </p:nvSpPr>
        <p:spPr bwMode="auto">
          <a:xfrm>
            <a:off x="6707188" y="4569546"/>
            <a:ext cx="1262062" cy="3698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800"/>
              <a:t>100% Low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337462"/>
            <a:ext cx="85344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Applications of Multi-Input Broadcast PECs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317168"/>
            <a:ext cx="8534400" cy="4495800"/>
          </a:xfrm>
        </p:spPr>
        <p:txBody>
          <a:bodyPr/>
          <a:lstStyle/>
          <a:p>
            <a:r>
              <a:rPr lang="en-US" dirty="0" smtClean="0"/>
              <a:t>Broadcast PECs with (delayed) ACK.</a:t>
            </a:r>
          </a:p>
          <a:p>
            <a:r>
              <a:rPr lang="en-US" dirty="0" smtClean="0"/>
              <a:t>Variant 2: Split the channel [W., Love, 12]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Send </a:t>
            </a:r>
            <a:r>
              <a:rPr lang="en-US" i="1" dirty="0" smtClean="0"/>
              <a:t>M</a:t>
            </a:r>
            <a:r>
              <a:rPr lang="en-US" dirty="0" smtClean="0"/>
              <a:t> symbols simultaneously in each time slot.</a:t>
            </a:r>
          </a:p>
          <a:p>
            <a:pPr lvl="1"/>
            <a:r>
              <a:rPr lang="en-US" dirty="0" smtClean="0"/>
              <a:t>Each symbol experiences independent erasure events.</a:t>
            </a:r>
          </a:p>
          <a:p>
            <a:pPr lvl="1"/>
            <a:r>
              <a:rPr lang="en-US" dirty="0" smtClean="0"/>
              <a:t>Applications: OFDMA, MIMO, Time-varying channels.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New observation: Classic XOR is not sufficient. 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7304874" y="1430848"/>
            <a:ext cx="1624109" cy="858755"/>
            <a:chOff x="6535882" y="1835726"/>
            <a:chExt cx="2377858" cy="1257302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35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78759" y="2234478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41" name="Straight Connector 40"/>
            <p:cNvCxnSpPr>
              <a:stCxn id="39" idx="3"/>
              <a:endCxn id="37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2" name="Straight Connector 41"/>
            <p:cNvCxnSpPr>
              <a:stCxn id="39" idx="3"/>
              <a:endCxn id="38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446510" y="2620708"/>
            <a:ext cx="1476463" cy="1340664"/>
            <a:chOff x="873757" y="2126838"/>
            <a:chExt cx="2377858" cy="2159151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561" y="3906162"/>
              <a:ext cx="393595" cy="30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140" y="2986687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410" y="2164073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Oval 46"/>
            <p:cNvSpPr/>
            <p:nvPr/>
          </p:nvSpPr>
          <p:spPr bwMode="auto">
            <a:xfrm>
              <a:off x="873757" y="2545939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835835" y="2126838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2835835" y="2968503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616634" y="2525590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1289537" y="2753757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52" name="Straight Connector 51"/>
            <p:cNvCxnSpPr>
              <a:stCxn id="50" idx="3"/>
              <a:endCxn id="48" idx="3"/>
            </p:cNvCxnSpPr>
            <p:nvPr/>
          </p:nvCxnSpPr>
          <p:spPr bwMode="auto">
            <a:xfrm flipV="1">
              <a:off x="2531034" y="2481606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53" name="Straight Connector 52"/>
            <p:cNvCxnSpPr>
              <a:stCxn id="50" idx="3"/>
              <a:endCxn id="49" idx="1"/>
            </p:cNvCxnSpPr>
            <p:nvPr/>
          </p:nvCxnSpPr>
          <p:spPr bwMode="auto">
            <a:xfrm>
              <a:off x="2531034" y="2754190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895" y="2641749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5" name="Straight Connector 54"/>
            <p:cNvCxnSpPr>
              <a:stCxn id="56" idx="1"/>
              <a:endCxn id="50" idx="3"/>
            </p:cNvCxnSpPr>
            <p:nvPr/>
          </p:nvCxnSpPr>
          <p:spPr bwMode="auto">
            <a:xfrm flipH="1" flipV="1">
              <a:off x="2531034" y="2754190"/>
              <a:ext cx="342168" cy="117703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56" name="Oval 55"/>
            <p:cNvSpPr/>
            <p:nvPr/>
          </p:nvSpPr>
          <p:spPr bwMode="auto">
            <a:xfrm>
              <a:off x="2812312" y="3870352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239" y="3429000"/>
              <a:ext cx="1619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7029364" y="2354148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#1: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6" y="2266537"/>
            <a:ext cx="2752996" cy="218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546986" y="3832333"/>
            <a:ext cx="37962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Multi-input Broadcast PEC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52" y="4019145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109" y="30289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XOR is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415143"/>
            <a:ext cx="8534400" cy="4495800"/>
          </a:xfrm>
        </p:spPr>
        <p:txBody>
          <a:bodyPr/>
          <a:lstStyle/>
          <a:p>
            <a:r>
              <a:rPr lang="en-US" dirty="0" smtClean="0"/>
              <a:t>Classic XOR</a:t>
            </a:r>
          </a:p>
          <a:p>
            <a:pPr lvl="1"/>
            <a:r>
              <a:rPr lang="en-US" i="1" dirty="0" smtClean="0"/>
              <a:t>X</a:t>
            </a:r>
            <a:r>
              <a:rPr lang="en-US" sz="1200" i="1" dirty="0" smtClean="0"/>
              <a:t>i</a:t>
            </a:r>
            <a:r>
              <a:rPr lang="en-US" dirty="0" smtClean="0"/>
              <a:t> is overheard by </a:t>
            </a:r>
            <a:r>
              <a:rPr lang="en-US" i="1" dirty="0" smtClean="0"/>
              <a:t>d</a:t>
            </a:r>
            <a:r>
              <a:rPr lang="en-US" sz="1200" dirty="0" smtClean="0"/>
              <a:t>2</a:t>
            </a:r>
            <a:r>
              <a:rPr lang="en-US" dirty="0" smtClean="0"/>
              <a:t>; </a:t>
            </a:r>
            <a:r>
              <a:rPr lang="en-US" i="1" dirty="0" err="1" smtClean="0"/>
              <a:t>Y</a:t>
            </a:r>
            <a:r>
              <a:rPr lang="en-US" sz="1200" i="1" dirty="0" err="1" smtClean="0"/>
              <a:t>j</a:t>
            </a:r>
            <a:r>
              <a:rPr lang="en-US" dirty="0" smtClean="0"/>
              <a:t> is overheard by </a:t>
            </a:r>
            <a:r>
              <a:rPr lang="en-US" i="1" dirty="0" smtClean="0"/>
              <a:t>d</a:t>
            </a:r>
            <a:r>
              <a:rPr lang="en-US" sz="1200" dirty="0" smtClean="0"/>
              <a:t>1</a:t>
            </a:r>
            <a:r>
              <a:rPr lang="en-US" dirty="0" smtClean="0"/>
              <a:t>; Send [</a:t>
            </a:r>
            <a:r>
              <a:rPr lang="en-US" i="1" dirty="0" err="1" smtClean="0"/>
              <a:t>X</a:t>
            </a:r>
            <a:r>
              <a:rPr lang="en-US" sz="1200" i="1" dirty="0" err="1" smtClean="0"/>
              <a:t>i</a:t>
            </a:r>
            <a:r>
              <a:rPr lang="en-US" dirty="0" err="1" smtClean="0"/>
              <a:t>+</a:t>
            </a:r>
            <a:r>
              <a:rPr lang="en-US" i="1" dirty="0" err="1" smtClean="0"/>
              <a:t>Y</a:t>
            </a:r>
            <a:r>
              <a:rPr lang="en-US" sz="1200" i="1" dirty="0" err="1" smtClean="0"/>
              <a:t>j</a:t>
            </a:r>
            <a:r>
              <a:rPr lang="en-US" dirty="0" smtClean="0"/>
              <a:t>].</a:t>
            </a:r>
          </a:p>
          <a:p>
            <a:pPr lvl="1"/>
            <a:r>
              <a:rPr lang="en-US" dirty="0" smtClean="0"/>
              <a:t>Optimal for stationary channels [</a:t>
            </a:r>
            <a:r>
              <a:rPr lang="en-US" dirty="0" err="1" smtClean="0"/>
              <a:t>Georgiadis</a:t>
            </a:r>
            <a:r>
              <a:rPr lang="en-US" dirty="0" smtClean="0"/>
              <a:t> et al. 09].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Strictly suboptimal for time-varying channels.</a:t>
            </a:r>
          </a:p>
          <a:p>
            <a:r>
              <a:rPr lang="en-US" dirty="0" smtClean="0"/>
              <a:t>Example 1: A specific time-varying PEC.</a:t>
            </a:r>
          </a:p>
          <a:p>
            <a:pPr lvl="1"/>
            <a:r>
              <a:rPr lang="en-US" dirty="0" smtClean="0"/>
              <a:t>Each time slot, the success prob. can be </a:t>
            </a:r>
            <a:br>
              <a:rPr lang="en-US" dirty="0" smtClean="0"/>
            </a:br>
            <a:r>
              <a:rPr lang="en-US" dirty="0" smtClean="0"/>
              <a:t>described by </a:t>
            </a:r>
          </a:p>
          <a:p>
            <a:pPr lvl="1"/>
            <a:r>
              <a:rPr lang="en-US" dirty="0" smtClean="0">
                <a:solidFill>
                  <a:srgbClr val="0101A3"/>
                </a:solidFill>
              </a:rPr>
              <a:t>Goal: Transmit as many packets as possible in </a:t>
            </a:r>
            <a:r>
              <a:rPr lang="en-US" u="sng" dirty="0" smtClean="0">
                <a:solidFill>
                  <a:srgbClr val="0101A3"/>
                </a:solidFill>
              </a:rPr>
              <a:t>2 time slots</a:t>
            </a:r>
            <a:r>
              <a:rPr lang="en-US" dirty="0" smtClean="0">
                <a:solidFill>
                  <a:srgbClr val="0101A3"/>
                </a:solidFill>
              </a:rPr>
              <a:t>. </a:t>
            </a:r>
          </a:p>
          <a:p>
            <a:pPr lvl="1"/>
            <a:r>
              <a:rPr lang="en-US" dirty="0" smtClean="0"/>
              <a:t>Time slot 1: (0,</a:t>
            </a:r>
            <a:r>
              <a:rPr lang="en-US" dirty="0"/>
              <a:t> ½</a:t>
            </a:r>
            <a:r>
              <a:rPr lang="en-US" dirty="0" smtClean="0"/>
              <a:t>, ½, 0)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Exactly one of </a:t>
            </a:r>
            <a:r>
              <a:rPr lang="en-US" i="1" dirty="0" smtClean="0">
                <a:solidFill>
                  <a:schemeClr val="tx1"/>
                </a:solidFill>
              </a:rPr>
              <a:t>d</a:t>
            </a:r>
            <a:r>
              <a:rPr lang="en-US" sz="12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i="1" dirty="0" smtClean="0">
                <a:solidFill>
                  <a:schemeClr val="tx1"/>
                </a:solidFill>
              </a:rPr>
              <a:t>d</a:t>
            </a:r>
            <a:r>
              <a:rPr lang="en-US" sz="12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will receive it. But which node is uncertain.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Time slot 2: (0,0,0,1)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Both </a:t>
            </a:r>
            <a:r>
              <a:rPr lang="en-US" i="1" dirty="0" smtClean="0">
                <a:solidFill>
                  <a:schemeClr val="tx1"/>
                </a:solidFill>
              </a:rPr>
              <a:t>d</a:t>
            </a:r>
            <a:r>
              <a:rPr lang="en-US" sz="12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i="1" dirty="0" smtClean="0">
                <a:solidFill>
                  <a:schemeClr val="tx1"/>
                </a:solidFill>
              </a:rPr>
              <a:t>d</a:t>
            </a:r>
            <a:r>
              <a:rPr lang="en-US" sz="12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will receive it.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Channel states for both time slots are known beforehand.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572334" y="3461015"/>
            <a:ext cx="809986" cy="414135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2000" dirty="0"/>
              <a:t>PEC</a:t>
            </a: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901543" y="3481056"/>
            <a:ext cx="404807" cy="39827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2" name="Straight Arrow Connector 18"/>
          <p:cNvCxnSpPr>
            <a:cxnSpLocks noChangeShapeType="1"/>
            <a:stCxn id="7" idx="6"/>
          </p:cNvCxnSpPr>
          <p:nvPr/>
        </p:nvCxnSpPr>
        <p:spPr bwMode="auto">
          <a:xfrm>
            <a:off x="7306350" y="3680191"/>
            <a:ext cx="245433" cy="2129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9"/>
          <p:cNvCxnSpPr>
            <a:cxnSpLocks noChangeShapeType="1"/>
            <a:stCxn id="6" idx="3"/>
          </p:cNvCxnSpPr>
          <p:nvPr/>
        </p:nvCxnSpPr>
        <p:spPr bwMode="auto">
          <a:xfrm flipV="1">
            <a:off x="8382320" y="3323704"/>
            <a:ext cx="348023" cy="34437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20"/>
          <p:cNvCxnSpPr>
            <a:cxnSpLocks noChangeShapeType="1"/>
          </p:cNvCxnSpPr>
          <p:nvPr/>
        </p:nvCxnSpPr>
        <p:spPr bwMode="auto">
          <a:xfrm>
            <a:off x="8382320" y="3668083"/>
            <a:ext cx="348023" cy="45325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7572334" y="3086451"/>
            <a:ext cx="809986" cy="281051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7671151" y="3056841"/>
            <a:ext cx="577245" cy="30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800" dirty="0"/>
              <a:t>state</a:t>
            </a:r>
          </a:p>
        </p:txBody>
      </p:sp>
      <p:cxnSp>
        <p:nvCxnSpPr>
          <p:cNvPr id="17" name="Straight Arrow Connector 23"/>
          <p:cNvCxnSpPr>
            <a:cxnSpLocks noChangeShapeType="1"/>
            <a:stCxn id="16" idx="2"/>
          </p:cNvCxnSpPr>
          <p:nvPr/>
        </p:nvCxnSpPr>
        <p:spPr bwMode="auto">
          <a:xfrm flipH="1">
            <a:off x="7959773" y="3364943"/>
            <a:ext cx="1" cy="1161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24"/>
          <p:cNvCxnSpPr>
            <a:cxnSpLocks noChangeShapeType="1"/>
            <a:stCxn id="15" idx="1"/>
          </p:cNvCxnSpPr>
          <p:nvPr/>
        </p:nvCxnSpPr>
        <p:spPr bwMode="auto">
          <a:xfrm flipH="1">
            <a:off x="7183633" y="3226976"/>
            <a:ext cx="388700" cy="25408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36" y="3719875"/>
            <a:ext cx="2826013" cy="4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8653203" y="3024729"/>
            <a:ext cx="404807" cy="39827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8644352" y="4037100"/>
            <a:ext cx="404807" cy="39827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83" y="3571773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7861526" y="6324600"/>
            <a:ext cx="2930526" cy="136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 type="triangle" w="lg" len="lg"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1317169"/>
            <a:ext cx="8534400" cy="4495800"/>
          </a:xfrm>
        </p:spPr>
        <p:txBody>
          <a:bodyPr/>
          <a:lstStyle/>
          <a:p>
            <a:r>
              <a:rPr lang="en-US" dirty="0" smtClean="0"/>
              <a:t>Classic XOR: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is overheard by </a:t>
            </a:r>
            <a:r>
              <a:rPr lang="en-US" i="1" dirty="0"/>
              <a:t>d</a:t>
            </a:r>
            <a:r>
              <a:rPr lang="en-US" sz="1400" dirty="0"/>
              <a:t>2</a:t>
            </a:r>
            <a:r>
              <a:rPr lang="en-US" dirty="0"/>
              <a:t>;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/>
              <a:t>is overheard by </a:t>
            </a:r>
            <a:r>
              <a:rPr lang="en-US" i="1" dirty="0"/>
              <a:t>d</a:t>
            </a:r>
            <a:r>
              <a:rPr lang="en-US" sz="1400" dirty="0"/>
              <a:t>1</a:t>
            </a:r>
            <a:r>
              <a:rPr lang="en-US" dirty="0"/>
              <a:t>; Send [</a:t>
            </a:r>
            <a:r>
              <a:rPr lang="en-US" i="1" dirty="0" smtClean="0"/>
              <a:t>X</a:t>
            </a:r>
            <a:r>
              <a:rPr lang="en-US" dirty="0" smtClean="0"/>
              <a:t>+</a:t>
            </a:r>
            <a:r>
              <a:rPr lang="en-US" i="1" dirty="0" smtClean="0"/>
              <a:t>Y</a:t>
            </a:r>
            <a:r>
              <a:rPr lang="en-US" dirty="0" smtClean="0"/>
              <a:t>].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Avg. throughput:</a:t>
            </a:r>
          </a:p>
          <a:p>
            <a:r>
              <a:rPr lang="en-US" dirty="0" smtClean="0"/>
              <a:t>Even when focusing on infinitely many time slots, </a:t>
            </a:r>
            <a:br>
              <a:rPr lang="en-US" dirty="0" smtClean="0"/>
            </a:br>
            <a:r>
              <a:rPr lang="en-US" dirty="0" smtClean="0"/>
              <a:t>			1.75 </a:t>
            </a:r>
            <a:r>
              <a:rPr lang="en-US" dirty="0" err="1" smtClean="0"/>
              <a:t>pkts</a:t>
            </a:r>
            <a:r>
              <a:rPr lang="en-US" dirty="0" smtClean="0"/>
              <a:t> / 2 slots		</a:t>
            </a:r>
            <a:r>
              <a:rPr lang="en-US" dirty="0" smtClean="0">
                <a:solidFill>
                  <a:srgbClr val="0070C0"/>
                </a:solidFill>
              </a:rPr>
              <a:t>2 </a:t>
            </a:r>
            <a:r>
              <a:rPr lang="en-US" dirty="0" err="1" smtClean="0">
                <a:solidFill>
                  <a:srgbClr val="0070C0"/>
                </a:solidFill>
              </a:rPr>
              <a:t>pkts</a:t>
            </a:r>
            <a:r>
              <a:rPr lang="en-US" dirty="0" smtClean="0">
                <a:solidFill>
                  <a:srgbClr val="0070C0"/>
                </a:solidFill>
              </a:rPr>
              <a:t> / 2 slots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/>
              <a:t>                        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35371"/>
              </p:ext>
            </p:extLst>
          </p:nvPr>
        </p:nvGraphicFramePr>
        <p:xfrm>
          <a:off x="849307" y="2101740"/>
          <a:ext cx="8164014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442"/>
                <a:gridCol w="3526417"/>
                <a:gridCol w="40391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Classic XOR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Optimal 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885709" y="3593800"/>
            <a:ext cx="2827980" cy="553651"/>
            <a:chOff x="4128225" y="3833292"/>
            <a:chExt cx="2827980" cy="553651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H="1">
              <a:off x="4844143" y="3984171"/>
              <a:ext cx="751114" cy="40277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5595257" y="3973286"/>
              <a:ext cx="838200" cy="41365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128225" y="3887726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1200" dirty="0" smtClean="0"/>
                <a:t>1</a:t>
              </a:r>
              <a:r>
                <a:rPr lang="en-US" sz="2000" dirty="0" smtClean="0"/>
                <a:t> got it.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48208" y="3833292"/>
              <a:ext cx="11079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1200" dirty="0" smtClean="0"/>
                <a:t>2</a:t>
              </a:r>
              <a:r>
                <a:rPr lang="en-US" sz="2000" dirty="0" smtClean="0"/>
                <a:t> got it.</a:t>
              </a:r>
              <a:endParaRPr lang="en-US" sz="2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32161" y="3550260"/>
            <a:ext cx="2827980" cy="553651"/>
            <a:chOff x="4128225" y="3833292"/>
            <a:chExt cx="2827980" cy="553651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4844143" y="3984171"/>
              <a:ext cx="751114" cy="40277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595257" y="3973286"/>
              <a:ext cx="838200" cy="41365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128225" y="3887726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1200" dirty="0" smtClean="0"/>
                <a:t>1</a:t>
              </a:r>
              <a:r>
                <a:rPr lang="en-US" sz="2000" dirty="0" smtClean="0"/>
                <a:t> got it.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48208" y="3833292"/>
              <a:ext cx="11079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1200" dirty="0" smtClean="0"/>
                <a:t>2</a:t>
              </a:r>
              <a:r>
                <a:rPr lang="en-US" sz="2000" dirty="0" smtClean="0"/>
                <a:t> got it.</a:t>
              </a:r>
              <a:endParaRPr lang="en-US" sz="2000" dirty="0"/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161803"/>
              </p:ext>
            </p:extLst>
          </p:nvPr>
        </p:nvGraphicFramePr>
        <p:xfrm>
          <a:off x="873386" y="4379680"/>
          <a:ext cx="8129049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49"/>
                <a:gridCol w="2122714"/>
                <a:gridCol w="1415143"/>
                <a:gridCol w="1905000"/>
                <a:gridCol w="21009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t=2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-82785" y="2753408"/>
            <a:ext cx="148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(0, ½, ½, 0)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147975" y="4800593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(0,0,0,1)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50" y="669916"/>
            <a:ext cx="2826013" cy="4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37479" y="516952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40157" y="520070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93705" y="520070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7543" y="521287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19835" y="2410691"/>
            <a:ext cx="3691613" cy="93856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32" y="887117"/>
            <a:ext cx="300564" cy="3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406" y="143169"/>
            <a:ext cx="300564" cy="3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7533342" y="492879"/>
            <a:ext cx="608555" cy="311146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1600" dirty="0" smtClean="0"/>
              <a:t>PEC</a:t>
            </a:r>
            <a:endParaRPr lang="en-US" sz="1600" dirty="0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7051433" y="482843"/>
            <a:ext cx="304138" cy="29922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39" name="Straight Arrow Connector 18"/>
          <p:cNvCxnSpPr>
            <a:cxnSpLocks noChangeShapeType="1"/>
            <a:stCxn id="38" idx="6"/>
          </p:cNvCxnSpPr>
          <p:nvPr/>
        </p:nvCxnSpPr>
        <p:spPr bwMode="auto">
          <a:xfrm>
            <a:off x="7355571" y="632456"/>
            <a:ext cx="184397" cy="1599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19"/>
          <p:cNvCxnSpPr>
            <a:cxnSpLocks noChangeShapeType="1"/>
            <a:stCxn id="37" idx="3"/>
          </p:cNvCxnSpPr>
          <p:nvPr/>
        </p:nvCxnSpPr>
        <p:spPr bwMode="auto">
          <a:xfrm flipV="1">
            <a:off x="8141897" y="389715"/>
            <a:ext cx="261475" cy="2587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20"/>
          <p:cNvCxnSpPr>
            <a:cxnSpLocks noChangeShapeType="1"/>
          </p:cNvCxnSpPr>
          <p:nvPr/>
        </p:nvCxnSpPr>
        <p:spPr bwMode="auto">
          <a:xfrm>
            <a:off x="8163963" y="623359"/>
            <a:ext cx="261475" cy="34054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7555408" y="61679"/>
            <a:ext cx="608555" cy="211158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" name="TextBox 22"/>
          <p:cNvSpPr txBox="1">
            <a:spLocks noChangeArrowheads="1"/>
          </p:cNvSpPr>
          <p:nvPr/>
        </p:nvSpPr>
        <p:spPr bwMode="auto">
          <a:xfrm>
            <a:off x="7531347" y="-2132"/>
            <a:ext cx="6303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600" dirty="0"/>
              <a:t>state</a:t>
            </a:r>
          </a:p>
        </p:txBody>
      </p:sp>
      <p:cxnSp>
        <p:nvCxnSpPr>
          <p:cNvPr id="45" name="Straight Arrow Connector 24"/>
          <p:cNvCxnSpPr>
            <a:cxnSpLocks noChangeShapeType="1"/>
            <a:stCxn id="42" idx="1"/>
            <a:endCxn id="38" idx="7"/>
          </p:cNvCxnSpPr>
          <p:nvPr/>
        </p:nvCxnSpPr>
        <p:spPr bwMode="auto">
          <a:xfrm flipH="1">
            <a:off x="7311031" y="167258"/>
            <a:ext cx="244377" cy="35940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8367481" y="139998"/>
            <a:ext cx="304138" cy="29922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" name="Oval 13"/>
          <p:cNvSpPr>
            <a:spLocks noChangeArrowheads="1"/>
          </p:cNvSpPr>
          <p:nvPr/>
        </p:nvSpPr>
        <p:spPr bwMode="auto">
          <a:xfrm>
            <a:off x="8360832" y="900607"/>
            <a:ext cx="304138" cy="29922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48" y="551000"/>
            <a:ext cx="178907" cy="17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24"/>
          <p:cNvCxnSpPr>
            <a:cxnSpLocks noChangeShapeType="1"/>
            <a:endCxn id="37" idx="0"/>
          </p:cNvCxnSpPr>
          <p:nvPr/>
        </p:nvCxnSpPr>
        <p:spPr bwMode="auto">
          <a:xfrm flipH="1">
            <a:off x="7837620" y="273930"/>
            <a:ext cx="10121" cy="21894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823233" y="2527558"/>
            <a:ext cx="3966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[X+Y] even though </a:t>
            </a:r>
            <a:r>
              <a:rPr lang="en-US" sz="2000" u="sng" dirty="0" smtClean="0"/>
              <a:t>neither</a:t>
            </a:r>
            <a:br>
              <a:rPr lang="en-US" sz="2000" u="sng" dirty="0" smtClean="0"/>
            </a:br>
            <a:r>
              <a:rPr lang="en-US" sz="2000" u="sng" dirty="0" smtClean="0"/>
              <a:t>has been overheard before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1480997" y="4356355"/>
            <a:ext cx="1021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Y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3626958" y="4379217"/>
            <a:ext cx="1021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X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1449257" y="4779327"/>
            <a:ext cx="2243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smtClean="0"/>
              <a:t>d</a:t>
            </a:r>
            <a:r>
              <a:rPr lang="en-US" sz="1200" dirty="0" smtClean="0"/>
              <a:t>1</a:t>
            </a:r>
            <a:r>
              <a:rPr lang="en-US" sz="2000" dirty="0" smtClean="0"/>
              <a:t> gets X (and Y);</a:t>
            </a:r>
            <a:br>
              <a:rPr lang="en-US" sz="2000" dirty="0" smtClean="0"/>
            </a:br>
            <a:r>
              <a:rPr lang="en-US" sz="2000" i="1" dirty="0" smtClean="0"/>
              <a:t>d</a:t>
            </a:r>
            <a:r>
              <a:rPr lang="en-US" sz="1200" dirty="0" smtClean="0"/>
              <a:t>2</a:t>
            </a:r>
            <a:r>
              <a:rPr lang="en-US" sz="2000" dirty="0" smtClean="0"/>
              <a:t> gets Y.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3560244" y="4795136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smtClean="0"/>
              <a:t>d</a:t>
            </a:r>
            <a:r>
              <a:rPr lang="en-US" sz="1200" dirty="0" smtClean="0"/>
              <a:t>1</a:t>
            </a:r>
            <a:r>
              <a:rPr lang="en-US" sz="2000" dirty="0" smtClean="0"/>
              <a:t> gets X;</a:t>
            </a:r>
            <a:br>
              <a:rPr lang="en-US" sz="2000" dirty="0" smtClean="0"/>
            </a:br>
            <a:r>
              <a:rPr lang="en-US" sz="2000" i="1" dirty="0" smtClean="0"/>
              <a:t>d</a:t>
            </a:r>
            <a:r>
              <a:rPr lang="en-US" sz="1200" dirty="0" smtClean="0"/>
              <a:t>2</a:t>
            </a:r>
            <a:r>
              <a:rPr lang="en-US" sz="2000" dirty="0" smtClean="0"/>
              <a:t> gets (X).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14787" y="5647717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1.5 </a:t>
            </a:r>
            <a:r>
              <a:rPr lang="en-US" sz="2400" dirty="0" err="1" smtClean="0"/>
              <a:t>pkts</a:t>
            </a:r>
            <a:r>
              <a:rPr lang="en-US" sz="2400" dirty="0" smtClean="0"/>
              <a:t> / 2 slots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6700295" y="5655180"/>
            <a:ext cx="2149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pkts</a:t>
            </a:r>
            <a:r>
              <a:rPr lang="en-US" sz="2400" dirty="0" smtClean="0">
                <a:solidFill>
                  <a:srgbClr val="0070C0"/>
                </a:solidFill>
              </a:rPr>
              <a:t> / 2 slots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21035" y="4379217"/>
            <a:ext cx="1021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Y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952449" y="4374514"/>
            <a:ext cx="1021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X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4970655" y="4709375"/>
            <a:ext cx="1978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smtClean="0"/>
              <a:t>d</a:t>
            </a:r>
            <a:r>
              <a:rPr lang="en-US" sz="1200" dirty="0" smtClean="0"/>
              <a:t>1</a:t>
            </a:r>
            <a:r>
              <a:rPr lang="en-US" sz="2000" dirty="0" smtClean="0"/>
              <a:t> gets [X+Y], Y</a:t>
            </a:r>
            <a:br>
              <a:rPr lang="en-US" sz="2000" dirty="0" smtClean="0"/>
            </a:br>
            <a:r>
              <a:rPr lang="en-US" sz="2000" dirty="0" smtClean="0"/>
              <a:t>and decodes X;</a:t>
            </a:r>
          </a:p>
          <a:p>
            <a:pPr algn="l"/>
            <a:r>
              <a:rPr lang="en-US" sz="2000" i="1" dirty="0" smtClean="0"/>
              <a:t>d</a:t>
            </a:r>
            <a:r>
              <a:rPr lang="en-US" sz="1200" dirty="0" smtClean="0"/>
              <a:t>2</a:t>
            </a:r>
            <a:r>
              <a:rPr lang="en-US" sz="2000" dirty="0" smtClean="0"/>
              <a:t> gets Y.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6924501" y="4703300"/>
            <a:ext cx="1983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smtClean="0"/>
              <a:t>d</a:t>
            </a:r>
            <a:r>
              <a:rPr lang="en-US" sz="1200" dirty="0" smtClean="0"/>
              <a:t>1</a:t>
            </a:r>
            <a:r>
              <a:rPr lang="en-US" sz="2000" dirty="0" smtClean="0"/>
              <a:t> gets X;</a:t>
            </a:r>
          </a:p>
          <a:p>
            <a:pPr algn="l"/>
            <a:r>
              <a:rPr lang="en-US" sz="2000" i="1" dirty="0" smtClean="0"/>
              <a:t>d</a:t>
            </a:r>
            <a:r>
              <a:rPr lang="en-US" sz="1200" dirty="0" smtClean="0"/>
              <a:t>2</a:t>
            </a:r>
            <a:r>
              <a:rPr lang="en-US" sz="2000" dirty="0" smtClean="0"/>
              <a:t> gets [X+Y], X</a:t>
            </a:r>
            <a:br>
              <a:rPr lang="en-US" sz="2000" dirty="0" smtClean="0"/>
            </a:br>
            <a:r>
              <a:rPr lang="en-US" sz="2000" dirty="0" smtClean="0"/>
              <a:t>and decodes Y.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3299" y="9164"/>
            <a:ext cx="8906472" cy="1384995"/>
          </a:xfrm>
          <a:prstGeom prst="rect">
            <a:avLst/>
          </a:prstGeom>
          <a:solidFill>
            <a:srgbClr val="FFFE7A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Classic XOR </a:t>
            </a:r>
            <a:r>
              <a:rPr lang="en-US" sz="2800" dirty="0" smtClean="0"/>
              <a:t>is very important for the multi-uncast setting, but </a:t>
            </a:r>
            <a:r>
              <a:rPr lang="en-US" sz="2800" dirty="0" smtClean="0">
                <a:solidFill>
                  <a:srgbClr val="FF6600"/>
                </a:solidFill>
              </a:rPr>
              <a:t>is not the only way to extract NC throughput gain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1446013" y="2431957"/>
            <a:ext cx="2691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No overheard packets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Send X.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05205" y="562645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922361" y="639903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/>
      <p:bldP spid="9" grpId="0" animBg="1"/>
      <p:bldP spid="10" grpId="0"/>
      <p:bldP spid="44" grpId="0"/>
      <p:bldP spid="50" grpId="0"/>
      <p:bldP spid="51" grpId="0"/>
      <p:bldP spid="52" grpId="0"/>
      <p:bldP spid="12" grpId="0"/>
      <p:bldP spid="53" grpId="0"/>
      <p:bldP spid="54" grpId="0"/>
      <p:bldP spid="55" grpId="0"/>
      <p:bldP spid="56" grpId="0"/>
      <p:bldP spid="57" grpId="0"/>
      <p:bldP spid="6" grpId="0" animBg="1"/>
      <p:bldP spid="58" grpId="0"/>
      <p:bldP spid="13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317168"/>
            <a:ext cx="8534400" cy="4495800"/>
          </a:xfrm>
        </p:spPr>
        <p:txBody>
          <a:bodyPr/>
          <a:lstStyle/>
          <a:p>
            <a:r>
              <a:rPr lang="en-US" dirty="0" smtClean="0"/>
              <a:t>Broadcast PECs with (delayed) ACK.</a:t>
            </a:r>
          </a:p>
          <a:p>
            <a:r>
              <a:rPr lang="en-US" dirty="0" smtClean="0"/>
              <a:t>Variant 2: Split the channel [W., Love, 12]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Send M symbols simultaneously in each time slot.</a:t>
            </a:r>
          </a:p>
          <a:p>
            <a:pPr lvl="1"/>
            <a:r>
              <a:rPr lang="en-US" dirty="0" smtClean="0"/>
              <a:t>Each symbol experiences independent erasure events.</a:t>
            </a:r>
          </a:p>
          <a:p>
            <a:pPr lvl="1"/>
            <a:r>
              <a:rPr lang="en-US" dirty="0" smtClean="0"/>
              <a:t>Applications: OFDMA, MIMO, Time-varying channels.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New observation: Classic XOR is not sufficient.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Results: Linear NC capacity region </a:t>
            </a:r>
            <a:r>
              <a:rPr lang="en-US" dirty="0"/>
              <a:t>[W., Love, 12]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57150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7304874" y="1430848"/>
            <a:ext cx="1624109" cy="858755"/>
            <a:chOff x="6535882" y="1835726"/>
            <a:chExt cx="2377858" cy="1257302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35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78759" y="2234478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41" name="Straight Connector 40"/>
            <p:cNvCxnSpPr>
              <a:stCxn id="39" idx="3"/>
              <a:endCxn id="37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2" name="Straight Connector 41"/>
            <p:cNvCxnSpPr>
              <a:stCxn id="39" idx="3"/>
              <a:endCxn id="38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446510" y="2620708"/>
            <a:ext cx="1476463" cy="1340664"/>
            <a:chOff x="873757" y="2126838"/>
            <a:chExt cx="2377858" cy="2159151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561" y="3906162"/>
              <a:ext cx="393595" cy="30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140" y="2986687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410" y="2164073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Oval 46"/>
            <p:cNvSpPr/>
            <p:nvPr/>
          </p:nvSpPr>
          <p:spPr bwMode="auto">
            <a:xfrm>
              <a:off x="873757" y="2545939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835835" y="2126838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2835835" y="2968503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616634" y="2525590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1289537" y="2753757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52" name="Straight Connector 51"/>
            <p:cNvCxnSpPr>
              <a:stCxn id="50" idx="3"/>
              <a:endCxn id="48" idx="3"/>
            </p:cNvCxnSpPr>
            <p:nvPr/>
          </p:nvCxnSpPr>
          <p:spPr bwMode="auto">
            <a:xfrm flipV="1">
              <a:off x="2531034" y="2481606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53" name="Straight Connector 52"/>
            <p:cNvCxnSpPr>
              <a:stCxn id="50" idx="3"/>
              <a:endCxn id="49" idx="1"/>
            </p:cNvCxnSpPr>
            <p:nvPr/>
          </p:nvCxnSpPr>
          <p:spPr bwMode="auto">
            <a:xfrm>
              <a:off x="2531034" y="2754190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895" y="2641749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5" name="Straight Connector 54"/>
            <p:cNvCxnSpPr>
              <a:stCxn id="56" idx="1"/>
              <a:endCxn id="50" idx="3"/>
            </p:cNvCxnSpPr>
            <p:nvPr/>
          </p:nvCxnSpPr>
          <p:spPr bwMode="auto">
            <a:xfrm flipH="1" flipV="1">
              <a:off x="2531034" y="2754190"/>
              <a:ext cx="342168" cy="117703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56" name="Oval 55"/>
            <p:cNvSpPr/>
            <p:nvPr/>
          </p:nvSpPr>
          <p:spPr bwMode="auto">
            <a:xfrm>
              <a:off x="2812312" y="3870352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239" y="3429000"/>
              <a:ext cx="1619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7029364" y="2354148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#1: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6" y="2266537"/>
            <a:ext cx="2752996" cy="218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546986" y="3832333"/>
            <a:ext cx="37962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Multi-input Broadcast PEC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5455"/>
            <a:ext cx="8534400" cy="4495800"/>
          </a:xfrm>
        </p:spPr>
        <p:txBody>
          <a:bodyPr/>
          <a:lstStyle/>
          <a:p>
            <a:r>
              <a:rPr lang="en-US" dirty="0" smtClean="0"/>
              <a:t>Broadcast PECs with (delayed ACK)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Variant 1: Split the destinations.</a:t>
            </a:r>
          </a:p>
          <a:p>
            <a:r>
              <a:rPr lang="en-US" dirty="0" smtClean="0"/>
              <a:t>Variant 2: Split the channel. 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Variant 3: Split the source!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715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4874" y="1430848"/>
            <a:ext cx="1624109" cy="858755"/>
            <a:chOff x="6535882" y="1835726"/>
            <a:chExt cx="2377858" cy="125730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278759" y="2234478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12" name="Straight Connector 11"/>
            <p:cNvCxnSpPr>
              <a:stCxn id="10" idx="3"/>
              <a:endCxn id="8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" name="Straight Connector 12"/>
            <p:cNvCxnSpPr>
              <a:stCxn id="10" idx="3"/>
              <a:endCxn id="9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446510" y="2620708"/>
            <a:ext cx="1476463" cy="1340664"/>
            <a:chOff x="873757" y="2126838"/>
            <a:chExt cx="2377858" cy="2159151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561" y="3906162"/>
              <a:ext cx="393595" cy="30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140" y="2986687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410" y="2164073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 bwMode="auto">
            <a:xfrm>
              <a:off x="873757" y="2545939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835835" y="2126838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35835" y="2968503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616634" y="2525590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1289537" y="2753757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4" name="Straight Connector 23"/>
            <p:cNvCxnSpPr>
              <a:stCxn id="22" idx="3"/>
              <a:endCxn id="20" idx="3"/>
            </p:cNvCxnSpPr>
            <p:nvPr/>
          </p:nvCxnSpPr>
          <p:spPr bwMode="auto">
            <a:xfrm flipV="1">
              <a:off x="2531034" y="2481606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25" name="Straight Connector 24"/>
            <p:cNvCxnSpPr>
              <a:stCxn id="22" idx="3"/>
              <a:endCxn id="21" idx="1"/>
            </p:cNvCxnSpPr>
            <p:nvPr/>
          </p:nvCxnSpPr>
          <p:spPr bwMode="auto">
            <a:xfrm>
              <a:off x="2531034" y="2754190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895" y="2641749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/>
            <p:cNvCxnSpPr>
              <a:stCxn id="28" idx="1"/>
              <a:endCxn id="22" idx="3"/>
            </p:cNvCxnSpPr>
            <p:nvPr/>
          </p:nvCxnSpPr>
          <p:spPr bwMode="auto">
            <a:xfrm flipH="1" flipV="1">
              <a:off x="2531034" y="2754190"/>
              <a:ext cx="342168" cy="117703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2812312" y="3870352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239" y="3429000"/>
              <a:ext cx="1619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7029364" y="2354148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#1: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39" y="4059671"/>
            <a:ext cx="1880334" cy="148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990692" y="3598388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#2:</a:t>
            </a:r>
            <a:endParaRPr lang="en-US" sz="2000" dirty="0">
              <a:solidFill>
                <a:srgbClr val="0101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3076"/>
          <p:cNvSpPr txBox="1"/>
          <p:nvPr/>
        </p:nvSpPr>
        <p:spPr>
          <a:xfrm>
            <a:off x="104142" y="3262645"/>
            <a:ext cx="307488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sym. success prob. </a:t>
            </a:r>
            <a:r>
              <a:rPr lang="en-US" sz="2400" i="1" dirty="0" smtClean="0">
                <a:solidFill>
                  <a:srgbClr val="FF0000"/>
                </a:solidFill>
              </a:rPr>
              <a:t>q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785446" y="6076045"/>
            <a:ext cx="3964469" cy="113364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00552" y="3048000"/>
            <a:ext cx="3868615" cy="1031631"/>
            <a:chOff x="1500552" y="5240215"/>
            <a:chExt cx="3868615" cy="1031631"/>
          </a:xfrm>
        </p:grpSpPr>
        <p:sp>
          <p:nvSpPr>
            <p:cNvPr id="28" name="Oval 27"/>
            <p:cNvSpPr/>
            <p:nvPr/>
          </p:nvSpPr>
          <p:spPr bwMode="auto">
            <a:xfrm>
              <a:off x="1500552" y="5240215"/>
              <a:ext cx="1055077" cy="1031631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s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2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555628" y="5404338"/>
              <a:ext cx="2813539" cy="703385"/>
              <a:chOff x="2555628" y="5404338"/>
              <a:chExt cx="2813539" cy="703385"/>
            </a:xfrm>
          </p:grpSpPr>
          <p:cxnSp>
            <p:nvCxnSpPr>
              <p:cNvPr id="29" name="Straight Arrow Connector 28"/>
              <p:cNvCxnSpPr>
                <a:endCxn id="33" idx="1"/>
              </p:cNvCxnSpPr>
              <p:nvPr/>
            </p:nvCxnSpPr>
            <p:spPr bwMode="auto">
              <a:xfrm>
                <a:off x="2555628" y="5756031"/>
                <a:ext cx="457201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33" name="Rectangle 32"/>
              <p:cNvSpPr/>
              <p:nvPr/>
            </p:nvSpPr>
            <p:spPr bwMode="auto">
              <a:xfrm>
                <a:off x="3012829" y="5404338"/>
                <a:ext cx="2356338" cy="7033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Helvetica" charset="0"/>
                  </a:rPr>
                  <a:t>Erasure Ch.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Split the source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00553" y="3048000"/>
            <a:ext cx="3868616" cy="1031631"/>
            <a:chOff x="1500553" y="3048000"/>
            <a:chExt cx="3868616" cy="1031631"/>
          </a:xfrm>
        </p:grpSpPr>
        <p:sp>
          <p:nvSpPr>
            <p:cNvPr id="4" name="Oval 3"/>
            <p:cNvSpPr/>
            <p:nvPr/>
          </p:nvSpPr>
          <p:spPr bwMode="auto">
            <a:xfrm>
              <a:off x="1500553" y="3048000"/>
              <a:ext cx="1055077" cy="1031631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s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1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555630" y="3212123"/>
              <a:ext cx="2813539" cy="703385"/>
              <a:chOff x="2555630" y="3212123"/>
              <a:chExt cx="2813539" cy="703385"/>
            </a:xfrm>
          </p:grpSpPr>
          <p:cxnSp>
            <p:nvCxnSpPr>
              <p:cNvPr id="7" name="Straight Arrow Connector 6"/>
              <p:cNvCxnSpPr>
                <a:stCxn id="4" idx="6"/>
                <a:endCxn id="16" idx="1"/>
              </p:cNvCxnSpPr>
              <p:nvPr/>
            </p:nvCxnSpPr>
            <p:spPr bwMode="auto">
              <a:xfrm>
                <a:off x="2555630" y="3563816"/>
                <a:ext cx="457201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16" name="Rectangle 15"/>
              <p:cNvSpPr/>
              <p:nvPr/>
            </p:nvSpPr>
            <p:spPr bwMode="auto">
              <a:xfrm>
                <a:off x="3012831" y="3212123"/>
                <a:ext cx="2356338" cy="7033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Helvetica" charset="0"/>
                  </a:rPr>
                  <a:t>Erasure Ch.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692771" y="1634067"/>
            <a:ext cx="183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1-bit feedback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/>
          <p:cNvCxnSpPr>
            <a:stCxn id="16" idx="3"/>
          </p:cNvCxnSpPr>
          <p:nvPr/>
        </p:nvCxnSpPr>
        <p:spPr bwMode="auto">
          <a:xfrm flipV="1">
            <a:off x="5369169" y="2677419"/>
            <a:ext cx="867506" cy="88639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32" name="Straight Arrow Connector 31"/>
          <p:cNvCxnSpPr>
            <a:stCxn id="16" idx="3"/>
          </p:cNvCxnSpPr>
          <p:nvPr/>
        </p:nvCxnSpPr>
        <p:spPr bwMode="auto">
          <a:xfrm>
            <a:off x="5369169" y="3563816"/>
            <a:ext cx="867506" cy="75027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318873" y="269569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19513" y="368104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3610708" y="4730598"/>
            <a:ext cx="1906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1-bit feedback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0" y="2698692"/>
            <a:ext cx="1456302" cy="32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0" y="4073991"/>
            <a:ext cx="1298864" cy="32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90" y="4416813"/>
            <a:ext cx="1298864" cy="4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val 24"/>
          <p:cNvSpPr/>
          <p:nvPr/>
        </p:nvSpPr>
        <p:spPr bwMode="auto">
          <a:xfrm>
            <a:off x="6078625" y="1745068"/>
            <a:ext cx="1055077" cy="1031631"/>
          </a:xfrm>
          <a:prstGeom prst="ellipse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Helvetica" charset="0"/>
              </a:rPr>
              <a:t>a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78624" y="4172068"/>
            <a:ext cx="1055077" cy="1031631"/>
          </a:xfrm>
          <a:prstGeom prst="ellipse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Helvetica" charset="0"/>
              </a:rPr>
              <a:t>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16" y="1380098"/>
            <a:ext cx="1323911" cy="36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traight Arrow Connector 42"/>
          <p:cNvCxnSpPr>
            <a:endCxn id="25" idx="2"/>
          </p:cNvCxnSpPr>
          <p:nvPr/>
        </p:nvCxnSpPr>
        <p:spPr bwMode="auto">
          <a:xfrm flipV="1">
            <a:off x="5369169" y="2260884"/>
            <a:ext cx="709456" cy="29158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1"/>
          </p:cNvCxnSpPr>
          <p:nvPr/>
        </p:nvCxnSpPr>
        <p:spPr bwMode="auto">
          <a:xfrm>
            <a:off x="5382191" y="2559079"/>
            <a:ext cx="850945" cy="176406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45" name="Straight Arrow Connector 44"/>
          <p:cNvCxnSpPr>
            <a:endCxn id="26" idx="2"/>
          </p:cNvCxnSpPr>
          <p:nvPr/>
        </p:nvCxnSpPr>
        <p:spPr bwMode="auto">
          <a:xfrm>
            <a:off x="5369167" y="4334121"/>
            <a:ext cx="709457" cy="35376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46" name="Straight Arrow Connector 45"/>
          <p:cNvCxnSpPr>
            <a:endCxn id="25" idx="3"/>
          </p:cNvCxnSpPr>
          <p:nvPr/>
        </p:nvCxnSpPr>
        <p:spPr bwMode="auto">
          <a:xfrm flipV="1">
            <a:off x="5369167" y="2625620"/>
            <a:ext cx="863970" cy="168847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5668749" y="170816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5246722" y="273979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5434291" y="433412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5281893" y="343145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842217" y="5292666"/>
            <a:ext cx="8538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One cannot send [</a:t>
            </a:r>
            <a:r>
              <a:rPr lang="en-US" sz="2400" i="1" dirty="0" err="1" smtClean="0">
                <a:solidFill>
                  <a:srgbClr val="7030A0"/>
                </a:solidFill>
              </a:rPr>
              <a:t>X</a:t>
            </a:r>
            <a:r>
              <a:rPr lang="en-US" sz="1600" i="1" dirty="0" err="1" smtClean="0">
                <a:solidFill>
                  <a:srgbClr val="7030A0"/>
                </a:solidFill>
              </a:rPr>
              <a:t>i</a:t>
            </a:r>
            <a:r>
              <a:rPr lang="en-US" sz="2400" dirty="0" err="1" smtClean="0">
                <a:solidFill>
                  <a:srgbClr val="7030A0"/>
                </a:solidFill>
              </a:rPr>
              <a:t>+</a:t>
            </a:r>
            <a:r>
              <a:rPr lang="en-US" sz="2400" i="1" dirty="0" err="1" smtClean="0">
                <a:solidFill>
                  <a:srgbClr val="7030A0"/>
                </a:solidFill>
              </a:rPr>
              <a:t>Y</a:t>
            </a:r>
            <a:r>
              <a:rPr lang="en-US" sz="1600" i="1" dirty="0" err="1" smtClean="0">
                <a:solidFill>
                  <a:srgbClr val="7030A0"/>
                </a:solidFill>
              </a:rPr>
              <a:t>j</a:t>
            </a:r>
            <a:r>
              <a:rPr lang="en-US" sz="2400" dirty="0" smtClean="0">
                <a:solidFill>
                  <a:srgbClr val="7030A0"/>
                </a:solidFill>
              </a:rPr>
              <a:t>] anymore</a:t>
            </a:r>
            <a:r>
              <a:rPr lang="en-US" sz="2400" dirty="0">
                <a:solidFill>
                  <a:srgbClr val="7030A0"/>
                </a:solidFill>
              </a:rPr>
              <a:t>!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S</a:t>
            </a:r>
            <a:r>
              <a:rPr lang="en-US" sz="2400" dirty="0" smtClean="0">
                <a:solidFill>
                  <a:srgbClr val="7030A0"/>
                </a:solidFill>
              </a:rPr>
              <a:t>ince </a:t>
            </a:r>
            <a:r>
              <a:rPr lang="en-US" sz="2400" i="1" dirty="0" smtClean="0">
                <a:solidFill>
                  <a:srgbClr val="7030A0"/>
                </a:solidFill>
              </a:rPr>
              <a:t>X</a:t>
            </a:r>
            <a:r>
              <a:rPr lang="en-US" sz="1600" i="1" dirty="0" smtClean="0">
                <a:solidFill>
                  <a:srgbClr val="7030A0"/>
                </a:solidFill>
              </a:rPr>
              <a:t>i</a:t>
            </a:r>
            <a:r>
              <a:rPr lang="en-US" sz="2400" dirty="0" smtClean="0">
                <a:solidFill>
                  <a:srgbClr val="7030A0"/>
                </a:solidFill>
              </a:rPr>
              <a:t> and </a:t>
            </a:r>
            <a:r>
              <a:rPr lang="en-US" sz="2400" i="1" dirty="0" err="1" smtClean="0">
                <a:solidFill>
                  <a:srgbClr val="7030A0"/>
                </a:solidFill>
              </a:rPr>
              <a:t>Y</a:t>
            </a:r>
            <a:r>
              <a:rPr lang="en-US" sz="1600" i="1" dirty="0" err="1" smtClean="0">
                <a:solidFill>
                  <a:srgbClr val="7030A0"/>
                </a:solidFill>
              </a:rPr>
              <a:t>j</a:t>
            </a:r>
            <a:r>
              <a:rPr lang="en-US" sz="2400" dirty="0" smtClean="0">
                <a:solidFill>
                  <a:srgbClr val="7030A0"/>
                </a:solidFill>
              </a:rPr>
              <a:t> are situated in different physical nodes.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52031" y="1289551"/>
            <a:ext cx="748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 smtClean="0">
                <a:solidFill>
                  <a:srgbClr val="00B050"/>
                </a:solidFill>
              </a:rPr>
              <a:t>Every time instant, only one of s</a:t>
            </a:r>
            <a:r>
              <a:rPr lang="en-US" sz="1600" i="1" u="sng" dirty="0" smtClean="0">
                <a:solidFill>
                  <a:srgbClr val="00B050"/>
                </a:solidFill>
              </a:rPr>
              <a:t>1</a:t>
            </a:r>
            <a:r>
              <a:rPr lang="en-US" sz="2400" i="1" u="sng" dirty="0" smtClean="0">
                <a:solidFill>
                  <a:srgbClr val="00B050"/>
                </a:solidFill>
              </a:rPr>
              <a:t> and s</a:t>
            </a:r>
            <a:r>
              <a:rPr lang="en-US" sz="1200" i="1" u="sng" dirty="0" smtClean="0">
                <a:solidFill>
                  <a:srgbClr val="00B050"/>
                </a:solidFill>
              </a:rPr>
              <a:t>2</a:t>
            </a:r>
            <a:r>
              <a:rPr lang="en-US" sz="2400" i="1" u="sng" dirty="0" smtClean="0">
                <a:solidFill>
                  <a:srgbClr val="00B050"/>
                </a:solidFill>
              </a:rPr>
              <a:t> can transmit.</a:t>
            </a:r>
            <a:endParaRPr lang="en-US" sz="2400" i="1" u="sng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0527" y="5292666"/>
            <a:ext cx="8535350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 practice, </a:t>
            </a:r>
            <a:r>
              <a:rPr lang="en-US" sz="2400" i="1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i="1" dirty="0" smtClean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may sometimes overhear each other.</a:t>
            </a:r>
          </a:p>
        </p:txBody>
      </p:sp>
      <p:sp>
        <p:nvSpPr>
          <p:cNvPr id="51" name="Left-Up Arrow 50"/>
          <p:cNvSpPr/>
          <p:nvPr/>
        </p:nvSpPr>
        <p:spPr bwMode="auto">
          <a:xfrm rot="17169295">
            <a:off x="5340552" y="1897986"/>
            <a:ext cx="722616" cy="725794"/>
          </a:xfrm>
          <a:prstGeom prst="leftUpArrow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8" name="Left-Up Arrow 57"/>
          <p:cNvSpPr/>
          <p:nvPr/>
        </p:nvSpPr>
        <p:spPr bwMode="auto">
          <a:xfrm rot="20151100">
            <a:off x="5279129" y="4288121"/>
            <a:ext cx="722616" cy="725794"/>
          </a:xfrm>
          <a:prstGeom prst="leftUpArrow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57742" y="5660547"/>
            <a:ext cx="8454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When q=0, time sharing is optimal. No NC can be done.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When q=1, the same as 1-to-2 PEC [</a:t>
            </a:r>
            <a:r>
              <a:rPr lang="en-US" sz="2400" dirty="0" err="1" smtClean="0">
                <a:solidFill>
                  <a:srgbClr val="7030A0"/>
                </a:solidFill>
              </a:rPr>
              <a:t>Georgiadis</a:t>
            </a:r>
            <a:r>
              <a:rPr lang="en-US" sz="2400" dirty="0" smtClean="0">
                <a:solidFill>
                  <a:srgbClr val="7030A0"/>
                </a:solidFill>
              </a:rPr>
              <a:t> et al 09].</a:t>
            </a:r>
          </a:p>
        </p:txBody>
      </p:sp>
      <p:sp>
        <p:nvSpPr>
          <p:cNvPr id="3079" name="TextBox 3078"/>
          <p:cNvSpPr txBox="1"/>
          <p:nvPr/>
        </p:nvSpPr>
        <p:spPr>
          <a:xfrm>
            <a:off x="305640" y="421199"/>
            <a:ext cx="81995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Termed the </a:t>
            </a:r>
            <a:r>
              <a:rPr lang="en-US" sz="4000" b="1" dirty="0" smtClean="0">
                <a:solidFill>
                  <a:srgbClr val="404ACE"/>
                </a:solidFill>
              </a:rPr>
              <a:t>proximity network</a:t>
            </a:r>
            <a:r>
              <a:rPr lang="en-US" sz="4000" b="1" dirty="0" smtClean="0"/>
              <a:t>. </a:t>
            </a:r>
            <a:endParaRPr lang="en-US" sz="3600" b="1" dirty="0"/>
          </a:p>
        </p:txBody>
      </p:sp>
      <p:cxnSp>
        <p:nvCxnSpPr>
          <p:cNvPr id="59" name="Straight Arrow Connector 58"/>
          <p:cNvCxnSpPr/>
          <p:nvPr/>
        </p:nvCxnSpPr>
        <p:spPr bwMode="auto">
          <a:xfrm flipH="1">
            <a:off x="2555628" y="2988079"/>
            <a:ext cx="1635372" cy="1183989"/>
          </a:xfrm>
          <a:prstGeom prst="straightConnector1">
            <a:avLst/>
          </a:prstGeom>
          <a:noFill/>
          <a:ln w="38100" cap="flat" cmpd="sng" algn="ctr">
            <a:solidFill>
              <a:srgbClr val="EB0D0D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H="1" flipV="1">
            <a:off x="2461846" y="2964633"/>
            <a:ext cx="1729154" cy="1004701"/>
          </a:xfrm>
          <a:prstGeom prst="straightConnector1">
            <a:avLst/>
          </a:prstGeom>
          <a:noFill/>
          <a:ln w="38100" cap="flat" cmpd="sng" algn="ctr">
            <a:solidFill>
              <a:srgbClr val="EB0D0D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3083" name="Right Arrow 3082"/>
          <p:cNvSpPr/>
          <p:nvPr/>
        </p:nvSpPr>
        <p:spPr bwMode="auto">
          <a:xfrm rot="1685125">
            <a:off x="2558186" y="2761460"/>
            <a:ext cx="362734" cy="291590"/>
          </a:xfrm>
          <a:prstGeom prst="rightArrow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9" name="Right Arrow 78"/>
          <p:cNvSpPr/>
          <p:nvPr/>
        </p:nvSpPr>
        <p:spPr bwMode="auto">
          <a:xfrm rot="19414194">
            <a:off x="2458869" y="3754710"/>
            <a:ext cx="295629" cy="291590"/>
          </a:xfrm>
          <a:prstGeom prst="rightArrow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8.33333E-7 -0.136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8.33333E-7 0.108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0026 0.1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5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0903 -0.1379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4" grpId="0"/>
      <p:bldP spid="35" grpId="0"/>
      <p:bldP spid="36" grpId="0"/>
      <p:bldP spid="39" grpId="0"/>
      <p:bldP spid="47" grpId="0"/>
      <p:bldP spid="48" grpId="0"/>
      <p:bldP spid="49" grpId="0"/>
      <p:bldP spid="50" grpId="0"/>
      <p:bldP spid="54" grpId="0"/>
      <p:bldP spid="54" grpId="1"/>
      <p:bldP spid="23" grpId="0"/>
      <p:bldP spid="56" grpId="0" animBg="1"/>
      <p:bldP spid="51" grpId="0" animBg="1"/>
      <p:bldP spid="58" grpId="0" animBg="1"/>
      <p:bldP spid="71" grpId="0"/>
      <p:bldP spid="3079" grpId="0" animBg="1"/>
      <p:bldP spid="3083" grpId="0" animBg="1"/>
      <p:bldP spid="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55" y="2216729"/>
            <a:ext cx="8534400" cy="4495800"/>
          </a:xfrm>
        </p:spPr>
        <p:txBody>
          <a:bodyPr/>
          <a:lstStyle/>
          <a:p>
            <a:r>
              <a:rPr lang="en-US" dirty="0" smtClean="0"/>
              <a:t>Capacity results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626271" y="2873011"/>
            <a:ext cx="0" cy="260672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626271" y="5479733"/>
            <a:ext cx="40447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253275" y="4874115"/>
            <a:ext cx="3018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q</a:t>
            </a:r>
            <a:r>
              <a:rPr lang="en-US" sz="2800" dirty="0" smtClean="0"/>
              <a:t>: </a:t>
            </a:r>
            <a:r>
              <a:rPr lang="en-US" sz="2000" dirty="0" smtClean="0"/>
              <a:t>The source-to-source</a:t>
            </a:r>
            <a:br>
              <a:rPr lang="en-US" sz="2000" dirty="0" smtClean="0"/>
            </a:br>
            <a:r>
              <a:rPr lang="en-US" sz="2000" dirty="0" smtClean="0"/>
              <a:t>overhearing prob.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77732" y="2826147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um</a:t>
            </a:r>
            <a:br>
              <a:rPr lang="en-US" sz="2000" dirty="0" smtClean="0"/>
            </a:br>
            <a:r>
              <a:rPr lang="en-US" sz="2000" dirty="0" smtClean="0"/>
              <a:t>rate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 bwMode="auto">
          <a:xfrm>
            <a:off x="2546505" y="4560835"/>
            <a:ext cx="166255" cy="18781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57741" y="3320853"/>
            <a:ext cx="166255" cy="18781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645" y="4874117"/>
            <a:ext cx="191266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No-coordination.</a:t>
            </a:r>
            <a:br>
              <a:rPr lang="en-US" sz="1800" dirty="0" smtClean="0"/>
            </a:br>
            <a:r>
              <a:rPr lang="en-US" sz="1800" dirty="0" smtClean="0"/>
              <a:t>Time-sharing is optimal!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2217" y="6117198"/>
            <a:ext cx="897713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Challenges to be addressed: </a:t>
            </a:r>
            <a:r>
              <a:rPr lang="en-US" sz="2000" dirty="0" smtClean="0">
                <a:solidFill>
                  <a:srgbClr val="404ACE"/>
                </a:solidFill>
              </a:rPr>
              <a:t>(1) Coordination through unreliable overhearing.</a:t>
            </a:r>
          </a:p>
          <a:p>
            <a:r>
              <a:rPr lang="en-US" sz="2000" dirty="0" smtClean="0">
                <a:solidFill>
                  <a:srgbClr val="FF6600"/>
                </a:solidFill>
              </a:rPr>
              <a:t>(2) Cyclic dependence (</a:t>
            </a:r>
            <a:r>
              <a:rPr lang="en-US" sz="2000" i="1" dirty="0" smtClean="0">
                <a:solidFill>
                  <a:srgbClr val="FF6600"/>
                </a:solidFill>
              </a:rPr>
              <a:t>s</a:t>
            </a:r>
            <a:r>
              <a:rPr lang="en-US" sz="11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 in the past -&gt; </a:t>
            </a:r>
            <a:r>
              <a:rPr lang="en-US" sz="2000" i="1" dirty="0" smtClean="0">
                <a:solidFill>
                  <a:srgbClr val="FF6600"/>
                </a:solidFill>
              </a:rPr>
              <a:t>s</a:t>
            </a:r>
            <a:r>
              <a:rPr lang="en-US" sz="12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 in the present -&gt; </a:t>
            </a:r>
            <a:r>
              <a:rPr lang="en-US" sz="2000" i="1" dirty="0" smtClean="0">
                <a:solidFill>
                  <a:srgbClr val="FF6600"/>
                </a:solidFill>
              </a:rPr>
              <a:t>s</a:t>
            </a:r>
            <a:r>
              <a:rPr lang="en-US" sz="11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 in the future).</a:t>
            </a:r>
            <a:endParaRPr lang="en-US" sz="2000" dirty="0">
              <a:solidFill>
                <a:srgbClr val="FF66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237" y="1353454"/>
            <a:ext cx="2088117" cy="196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52212" y="54589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83252" y="54634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940420" y="3414759"/>
            <a:ext cx="0" cy="20649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615879" y="3414759"/>
            <a:ext cx="3324989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819399" y="1545563"/>
            <a:ext cx="212146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Full-coordination.</a:t>
            </a:r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4068783" y="1839471"/>
            <a:ext cx="1624109" cy="858755"/>
            <a:chOff x="6535882" y="1835726"/>
            <a:chExt cx="2377858" cy="1257302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val 28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278759" y="2234478"/>
              <a:ext cx="914401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34" name="Straight Connector 33"/>
            <p:cNvCxnSpPr>
              <a:stCxn id="32" idx="3"/>
              <a:endCxn id="30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" name="Straight Connector 34"/>
            <p:cNvCxnSpPr>
              <a:stCxn id="32" idx="3"/>
              <a:endCxn id="31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168" name="Straight Arrow Connector 7167"/>
          <p:cNvCxnSpPr>
            <a:endCxn id="11" idx="2"/>
          </p:cNvCxnSpPr>
          <p:nvPr/>
        </p:nvCxnSpPr>
        <p:spPr bwMode="auto">
          <a:xfrm flipV="1">
            <a:off x="2089305" y="4654741"/>
            <a:ext cx="457200" cy="21937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2629632" y="2745892"/>
            <a:ext cx="1189767" cy="668867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7174" name="Straight Connector 7173"/>
          <p:cNvCxnSpPr/>
          <p:nvPr/>
        </p:nvCxnSpPr>
        <p:spPr bwMode="auto">
          <a:xfrm flipV="1">
            <a:off x="2629632" y="3414759"/>
            <a:ext cx="695459" cy="1239982"/>
          </a:xfrm>
          <a:prstGeom prst="line">
            <a:avLst/>
          </a:prstGeom>
          <a:noFill/>
          <a:ln w="50800" cap="flat" cmpd="sng" algn="ctr">
            <a:solidFill>
              <a:srgbClr val="0101A3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3325091" y="3414759"/>
            <a:ext cx="2615777" cy="0"/>
          </a:xfrm>
          <a:prstGeom prst="line">
            <a:avLst/>
          </a:prstGeom>
          <a:noFill/>
          <a:ln w="50800" cap="flat" cmpd="sng" algn="ctr">
            <a:solidFill>
              <a:srgbClr val="0101A3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3325091" y="3414759"/>
            <a:ext cx="0" cy="20649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sp>
        <p:nvSpPr>
          <p:cNvPr id="7178" name="TextBox 7177"/>
          <p:cNvSpPr txBox="1"/>
          <p:nvPr/>
        </p:nvSpPr>
        <p:spPr>
          <a:xfrm>
            <a:off x="2980950" y="5479733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q</a:t>
            </a:r>
            <a:r>
              <a:rPr lang="en-US" sz="2000" dirty="0" smtClean="0"/>
              <a:t>=</a:t>
            </a:r>
            <a:r>
              <a:rPr lang="en-US" sz="2000" i="1" dirty="0" smtClean="0"/>
              <a:t>p</a:t>
            </a:r>
            <a:r>
              <a:rPr lang="en-US" sz="2000" dirty="0" smtClean="0"/>
              <a:t>/(3-</a:t>
            </a:r>
            <a:r>
              <a:rPr lang="en-US" sz="2000" i="1" dirty="0" smtClean="0"/>
              <a:t>p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73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6" grpId="0"/>
      <p:bldP spid="18" grpId="0"/>
      <p:bldP spid="25" grpId="0" animBg="1"/>
      <p:bldP spid="71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5455"/>
            <a:ext cx="8534400" cy="4495800"/>
          </a:xfrm>
        </p:spPr>
        <p:txBody>
          <a:bodyPr/>
          <a:lstStyle/>
          <a:p>
            <a:r>
              <a:rPr lang="en-US" dirty="0" smtClean="0"/>
              <a:t>Broadcast PECs with (delayed ACK)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Variant 1: Split the destinations.</a:t>
            </a:r>
          </a:p>
          <a:p>
            <a:r>
              <a:rPr lang="en-US" dirty="0" smtClean="0"/>
              <a:t>Variant 2: Split the channel. </a:t>
            </a:r>
            <a:endParaRPr lang="en-US" dirty="0"/>
          </a:p>
          <a:p>
            <a:r>
              <a:rPr lang="en-US" dirty="0" smtClean="0"/>
              <a:t>Variant 3: Split the source!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New concept: </a:t>
            </a:r>
            <a:r>
              <a:rPr lang="en-US" u="sng" dirty="0">
                <a:solidFill>
                  <a:srgbClr val="FF0000"/>
                </a:solidFill>
              </a:rPr>
              <a:t>Interactive coordination through overhearing.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Results: Capacity region for </a:t>
            </a:r>
            <a:r>
              <a:rPr lang="en-US" dirty="0" smtClean="0">
                <a:solidFill>
                  <a:srgbClr val="FF6600"/>
                </a:solidFill>
              </a:rPr>
              <a:t>arbitrary </a:t>
            </a:r>
            <a:r>
              <a:rPr lang="en-US" i="1" dirty="0" smtClean="0">
                <a:solidFill>
                  <a:srgbClr val="FF6600"/>
                </a:solidFill>
              </a:rPr>
              <a:t>p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and </a:t>
            </a:r>
            <a:r>
              <a:rPr lang="en-US" i="1" dirty="0">
                <a:solidFill>
                  <a:srgbClr val="FF6600"/>
                </a:solidFill>
              </a:rPr>
              <a:t>q</a:t>
            </a:r>
            <a:r>
              <a:rPr lang="en-US" dirty="0" smtClean="0">
                <a:solidFill>
                  <a:srgbClr val="FF6600"/>
                </a:solidFill>
              </a:rPr>
              <a:t>. [</a:t>
            </a:r>
            <a:r>
              <a:rPr lang="en-US" dirty="0">
                <a:solidFill>
                  <a:srgbClr val="FF6600"/>
                </a:solidFill>
              </a:rPr>
              <a:t>W. 12]</a:t>
            </a: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715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4874" y="1430848"/>
            <a:ext cx="1624109" cy="858755"/>
            <a:chOff x="6535882" y="1835726"/>
            <a:chExt cx="2377858" cy="125730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278759" y="2234478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12" name="Straight Connector 11"/>
            <p:cNvCxnSpPr>
              <a:stCxn id="10" idx="3"/>
              <a:endCxn id="8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" name="Straight Connector 12"/>
            <p:cNvCxnSpPr>
              <a:stCxn id="10" idx="3"/>
              <a:endCxn id="9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446510" y="2620708"/>
            <a:ext cx="1476463" cy="1340664"/>
            <a:chOff x="873757" y="2126838"/>
            <a:chExt cx="2377858" cy="2159151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561" y="3906162"/>
              <a:ext cx="393595" cy="30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140" y="2986687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410" y="2164073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 bwMode="auto">
            <a:xfrm>
              <a:off x="873757" y="2545939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835835" y="2126838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35835" y="2968503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616634" y="2525590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1289537" y="2753757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4" name="Straight Connector 23"/>
            <p:cNvCxnSpPr>
              <a:stCxn id="22" idx="3"/>
              <a:endCxn id="20" idx="3"/>
            </p:cNvCxnSpPr>
            <p:nvPr/>
          </p:nvCxnSpPr>
          <p:spPr bwMode="auto">
            <a:xfrm flipV="1">
              <a:off x="2531034" y="2481606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25" name="Straight Connector 24"/>
            <p:cNvCxnSpPr>
              <a:stCxn id="22" idx="3"/>
              <a:endCxn id="21" idx="1"/>
            </p:cNvCxnSpPr>
            <p:nvPr/>
          </p:nvCxnSpPr>
          <p:spPr bwMode="auto">
            <a:xfrm>
              <a:off x="2531034" y="2754190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895" y="2641749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/>
            <p:cNvCxnSpPr>
              <a:stCxn id="28" idx="1"/>
              <a:endCxn id="22" idx="3"/>
            </p:cNvCxnSpPr>
            <p:nvPr/>
          </p:nvCxnSpPr>
          <p:spPr bwMode="auto">
            <a:xfrm flipH="1" flipV="1">
              <a:off x="2531034" y="2754190"/>
              <a:ext cx="342168" cy="117703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2812312" y="3870352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239" y="3429000"/>
              <a:ext cx="1619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7029364" y="2354148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#1: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39" y="4059671"/>
            <a:ext cx="1880334" cy="148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990692" y="3598388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#2: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55" y="3556406"/>
            <a:ext cx="2088117" cy="196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7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0457"/>
            <a:ext cx="8534400" cy="4495800"/>
          </a:xfrm>
        </p:spPr>
        <p:txBody>
          <a:bodyPr/>
          <a:lstStyle/>
          <a:p>
            <a:r>
              <a:rPr lang="en-US" dirty="0" smtClean="0"/>
              <a:t>Network Coding (NC) is optimal when there is only 1 flow in the network.</a:t>
            </a:r>
          </a:p>
          <a:p>
            <a:pPr lvl="1"/>
            <a:r>
              <a:rPr lang="en-US" dirty="0" smtClean="0"/>
              <a:t>Linear NC (LNC) [Li et al. 03]</a:t>
            </a:r>
          </a:p>
          <a:p>
            <a:pPr lvl="1"/>
            <a:r>
              <a:rPr lang="en-US" dirty="0" smtClean="0"/>
              <a:t>Random LNC [Ho et al. 06]</a:t>
            </a:r>
          </a:p>
          <a:p>
            <a:pPr lvl="1"/>
            <a:r>
              <a:rPr lang="en-US" dirty="0" smtClean="0"/>
              <a:t>1-flow erasure network capacity [Dana, </a:t>
            </a:r>
            <a:r>
              <a:rPr lang="en-US" dirty="0" err="1" smtClean="0"/>
              <a:t>Hassibi</a:t>
            </a:r>
            <a:r>
              <a:rPr lang="en-US" dirty="0" smtClean="0"/>
              <a:t> 06]</a:t>
            </a:r>
          </a:p>
          <a:p>
            <a:r>
              <a:rPr lang="en-US" dirty="0" smtClean="0"/>
              <a:t>Many important applications</a:t>
            </a:r>
          </a:p>
          <a:p>
            <a:pPr lvl="1"/>
            <a:r>
              <a:rPr lang="en-US" dirty="0" smtClean="0"/>
              <a:t>Secure network coding [</a:t>
            </a:r>
            <a:r>
              <a:rPr lang="en-US" dirty="0" err="1" smtClean="0"/>
              <a:t>Cai</a:t>
            </a:r>
            <a:r>
              <a:rPr lang="en-US" dirty="0" smtClean="0"/>
              <a:t>, </a:t>
            </a:r>
            <a:r>
              <a:rPr lang="en-US" dirty="0" err="1" smtClean="0"/>
              <a:t>Yeung</a:t>
            </a:r>
            <a:r>
              <a:rPr lang="en-US" dirty="0" smtClean="0"/>
              <a:t> 02]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One time pad</a:t>
            </a:r>
          </a:p>
          <a:p>
            <a:pPr lvl="1"/>
            <a:r>
              <a:rPr lang="en-US" dirty="0" smtClean="0"/>
              <a:t>Network error correction [</a:t>
            </a:r>
            <a:r>
              <a:rPr lang="en-US" dirty="0" err="1" smtClean="0"/>
              <a:t>Cai</a:t>
            </a:r>
            <a:r>
              <a:rPr lang="en-US" dirty="0" smtClean="0"/>
              <a:t>, </a:t>
            </a:r>
            <a:r>
              <a:rPr lang="en-US" dirty="0" err="1" smtClean="0"/>
              <a:t>Yeung</a:t>
            </a:r>
            <a:r>
              <a:rPr lang="en-US" dirty="0" smtClean="0"/>
              <a:t> 06]</a:t>
            </a:r>
          </a:p>
          <a:p>
            <a:pPr lvl="1"/>
            <a:r>
              <a:rPr lang="en-US" dirty="0" smtClean="0"/>
              <a:t>Distributed Storage Networks [</a:t>
            </a:r>
            <a:r>
              <a:rPr lang="en-US" dirty="0" err="1" smtClean="0"/>
              <a:t>Dimakis</a:t>
            </a:r>
            <a:r>
              <a:rPr lang="en-US" dirty="0" smtClean="0"/>
              <a:t> et al. 10]</a:t>
            </a:r>
          </a:p>
          <a:p>
            <a:pPr lvl="1"/>
            <a:r>
              <a:rPr lang="en-US" dirty="0" err="1" smtClean="0"/>
              <a:t>Rateless</a:t>
            </a:r>
            <a:r>
              <a:rPr lang="en-US" dirty="0" smtClean="0"/>
              <a:t> broadcast [</a:t>
            </a:r>
            <a:r>
              <a:rPr lang="en-US" dirty="0" err="1" smtClean="0"/>
              <a:t>Luby</a:t>
            </a:r>
            <a:r>
              <a:rPr lang="en-US" dirty="0" smtClean="0"/>
              <a:t> 02]</a:t>
            </a:r>
          </a:p>
          <a:p>
            <a:pPr lvl="1"/>
            <a:r>
              <a:rPr lang="en-US" dirty="0" smtClean="0"/>
              <a:t>Content distribution networks, P2P, and many more. </a:t>
            </a:r>
          </a:p>
          <a:p>
            <a:pPr marL="1141413" lvl="2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285" y="1922317"/>
            <a:ext cx="2211715" cy="227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7797" y="4327754"/>
            <a:ext cx="2286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Fig. 1(b) in [Li et al. 03]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87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57" y="5197713"/>
            <a:ext cx="371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32" y="5200643"/>
            <a:ext cx="371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28246"/>
            <a:ext cx="8534400" cy="990600"/>
          </a:xfrm>
        </p:spPr>
        <p:txBody>
          <a:bodyPr/>
          <a:lstStyle/>
          <a:p>
            <a:r>
              <a:rPr lang="en-US" dirty="0" smtClean="0"/>
              <a:t>Why Studying The Proximity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38" y="1386254"/>
            <a:ext cx="8534400" cy="4495800"/>
          </a:xfrm>
        </p:spPr>
        <p:txBody>
          <a:bodyPr/>
          <a:lstStyle/>
          <a:p>
            <a:r>
              <a:rPr lang="en-US" dirty="0" smtClean="0"/>
              <a:t>Critical to our understanding of general wireless networks. </a:t>
            </a:r>
          </a:p>
          <a:p>
            <a:endParaRPr lang="en-US" dirty="0" smtClean="0"/>
          </a:p>
          <a:p>
            <a:r>
              <a:rPr lang="en-US" dirty="0" smtClean="0"/>
              <a:t>XOR in the air:</a:t>
            </a:r>
          </a:p>
          <a:p>
            <a:pPr lvl="1"/>
            <a:r>
              <a:rPr lang="en-US" dirty="0" smtClean="0"/>
              <a:t>Inter-flow coding</a:t>
            </a:r>
          </a:p>
          <a:p>
            <a:pPr lvl="1"/>
            <a:r>
              <a:rPr lang="en-US" dirty="0" smtClean="0"/>
              <a:t>A common relay </a:t>
            </a:r>
            <a:r>
              <a:rPr lang="en-US" i="1" dirty="0" smtClean="0"/>
              <a:t>r.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more likely scenario:</a:t>
            </a:r>
          </a:p>
          <a:p>
            <a:pPr lvl="1"/>
            <a:r>
              <a:rPr lang="en-US" dirty="0" smtClean="0"/>
              <a:t>The distinct </a:t>
            </a:r>
            <a:r>
              <a:rPr lang="en-US" i="1" dirty="0" smtClean="0"/>
              <a:t>r</a:t>
            </a:r>
            <a:r>
              <a:rPr lang="en-US" sz="14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r</a:t>
            </a:r>
            <a:r>
              <a:rPr lang="en-US" sz="1400" dirty="0" smtClean="0"/>
              <a:t>2</a:t>
            </a:r>
            <a:r>
              <a:rPr lang="en-US" dirty="0" smtClean="0"/>
              <a:t> are </a:t>
            </a:r>
            <a:br>
              <a:rPr lang="en-US" dirty="0" smtClean="0"/>
            </a:br>
            <a:r>
              <a:rPr lang="en-US" dirty="0" smtClean="0"/>
              <a:t>physically close to each other.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3645876" y="1910861"/>
            <a:ext cx="398585" cy="41030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424245" y="1899138"/>
            <a:ext cx="398585" cy="41030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082197" y="2807677"/>
            <a:ext cx="398585" cy="41030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669322" y="3557955"/>
            <a:ext cx="398585" cy="41030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424244" y="3581401"/>
            <a:ext cx="398585" cy="41030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012222" y="2206868"/>
            <a:ext cx="1096107" cy="703385"/>
          </a:xfrm>
          <a:prstGeom prst="straightConnector1">
            <a:avLst/>
          </a:prstGeom>
          <a:noFill/>
          <a:ln w="114300" cap="flat" cmpd="sng" algn="ctr">
            <a:solidFill>
              <a:schemeClr val="tx1"/>
            </a:solidFill>
            <a:prstDash val="sysDot"/>
            <a:round/>
            <a:headEnd type="none" w="lg" len="lg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509846" y="3153508"/>
            <a:ext cx="808892" cy="609601"/>
          </a:xfrm>
          <a:prstGeom prst="straightConnector1">
            <a:avLst/>
          </a:prstGeom>
          <a:noFill/>
          <a:ln w="114300" cap="flat" cmpd="sng" algn="ctr">
            <a:solidFill>
              <a:schemeClr val="tx1"/>
            </a:solidFill>
            <a:prstDash val="sysDot"/>
            <a:round/>
            <a:headEnd type="none" w="lg" len="lg"/>
            <a:tailEnd type="triangle"/>
          </a:ln>
          <a:effectLst/>
        </p:spPr>
      </p:cxnSp>
      <p:cxnSp>
        <p:nvCxnSpPr>
          <p:cNvPr id="15" name="Straight Arrow Connector 14"/>
          <p:cNvCxnSpPr>
            <a:stCxn id="5" idx="3"/>
            <a:endCxn id="6" idx="7"/>
          </p:cNvCxnSpPr>
          <p:nvPr/>
        </p:nvCxnSpPr>
        <p:spPr bwMode="auto">
          <a:xfrm flipH="1">
            <a:off x="5422411" y="2249358"/>
            <a:ext cx="1060205" cy="618407"/>
          </a:xfrm>
          <a:prstGeom prst="straightConnector1">
            <a:avLst/>
          </a:prstGeom>
          <a:noFill/>
          <a:ln w="114300" cap="flat" cmpd="sng" algn="ctr">
            <a:solidFill>
              <a:srgbClr val="0070C0"/>
            </a:solidFill>
            <a:prstDash val="sysDot"/>
            <a:round/>
            <a:headEnd type="none" w="lg" len="lg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4067907" y="3124201"/>
            <a:ext cx="1037737" cy="545122"/>
          </a:xfrm>
          <a:prstGeom prst="straightConnector1">
            <a:avLst/>
          </a:prstGeom>
          <a:noFill/>
          <a:ln w="114300" cap="flat" cmpd="sng" algn="ctr">
            <a:solidFill>
              <a:srgbClr val="0070C0"/>
            </a:solidFill>
            <a:prstDash val="sysDot"/>
            <a:round/>
            <a:headEnd type="none" w="lg" len="lg"/>
            <a:tailEnd type="triangle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5392604" y="4243739"/>
            <a:ext cx="398585" cy="41030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8170973" y="4232016"/>
            <a:ext cx="398585" cy="41030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168892" y="5140555"/>
            <a:ext cx="398585" cy="41030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416050" y="5890833"/>
            <a:ext cx="398585" cy="41030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8170972" y="5914279"/>
            <a:ext cx="398585" cy="41030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38" name="Straight Arrow Connector 37"/>
          <p:cNvCxnSpPr>
            <a:endCxn id="35" idx="1"/>
          </p:cNvCxnSpPr>
          <p:nvPr/>
        </p:nvCxnSpPr>
        <p:spPr bwMode="auto">
          <a:xfrm>
            <a:off x="5758950" y="4539746"/>
            <a:ext cx="1468313" cy="660897"/>
          </a:xfrm>
          <a:prstGeom prst="straightConnector1">
            <a:avLst/>
          </a:prstGeom>
          <a:noFill/>
          <a:ln w="114300" cap="flat" cmpd="sng" algn="ctr">
            <a:solidFill>
              <a:schemeClr val="tx1"/>
            </a:solidFill>
            <a:prstDash val="sysDot"/>
            <a:round/>
            <a:headEnd type="none" w="lg" len="lg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596301" y="5550863"/>
            <a:ext cx="469165" cy="545124"/>
          </a:xfrm>
          <a:prstGeom prst="straightConnector1">
            <a:avLst/>
          </a:prstGeom>
          <a:noFill/>
          <a:ln w="114300" cap="flat" cmpd="sng" algn="ctr">
            <a:solidFill>
              <a:schemeClr val="tx1"/>
            </a:solidFill>
            <a:prstDash val="sysDot"/>
            <a:round/>
            <a:headEnd type="none" w="lg" len="lg"/>
            <a:tailEnd type="triangle"/>
          </a:ln>
          <a:effectLst/>
        </p:spPr>
      </p:cxnSp>
      <p:cxnSp>
        <p:nvCxnSpPr>
          <p:cNvPr id="40" name="Straight Arrow Connector 39"/>
          <p:cNvCxnSpPr>
            <a:stCxn id="34" idx="3"/>
            <a:endCxn id="45" idx="0"/>
          </p:cNvCxnSpPr>
          <p:nvPr/>
        </p:nvCxnSpPr>
        <p:spPr bwMode="auto">
          <a:xfrm flipH="1">
            <a:off x="6435962" y="4582236"/>
            <a:ext cx="1793382" cy="558319"/>
          </a:xfrm>
          <a:prstGeom prst="straightConnector1">
            <a:avLst/>
          </a:prstGeom>
          <a:noFill/>
          <a:ln w="114300" cap="flat" cmpd="sng" algn="ctr">
            <a:solidFill>
              <a:srgbClr val="0070C0"/>
            </a:solidFill>
            <a:prstDash val="sysDot"/>
            <a:round/>
            <a:headEnd type="none" w="lg" len="lg"/>
            <a:tailEnd type="triangle"/>
          </a:ln>
          <a:effectLst/>
        </p:spPr>
      </p:cxnSp>
      <p:cxnSp>
        <p:nvCxnSpPr>
          <p:cNvPr id="41" name="Straight Arrow Connector 40"/>
          <p:cNvCxnSpPr>
            <a:stCxn id="45" idx="3"/>
          </p:cNvCxnSpPr>
          <p:nvPr/>
        </p:nvCxnSpPr>
        <p:spPr bwMode="auto">
          <a:xfrm flipH="1">
            <a:off x="5814636" y="5490775"/>
            <a:ext cx="480404" cy="511426"/>
          </a:xfrm>
          <a:prstGeom prst="straightConnector1">
            <a:avLst/>
          </a:prstGeom>
          <a:noFill/>
          <a:ln w="114300" cap="flat" cmpd="sng" algn="ctr">
            <a:solidFill>
              <a:srgbClr val="0070C0"/>
            </a:solidFill>
            <a:prstDash val="sysDot"/>
            <a:round/>
            <a:headEnd type="none" w="lg" len="lg"/>
            <a:tailEnd type="triangle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6236669" y="5140555"/>
            <a:ext cx="398585" cy="41030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26" y="2911356"/>
            <a:ext cx="228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ounded Rectangle 54"/>
          <p:cNvSpPr/>
          <p:nvPr/>
        </p:nvSpPr>
        <p:spPr bwMode="auto">
          <a:xfrm>
            <a:off x="5082197" y="4870194"/>
            <a:ext cx="3663218" cy="1729898"/>
          </a:xfrm>
          <a:prstGeom prst="round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44897" y="6246874"/>
            <a:ext cx="276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The proximity network.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00" y="3139318"/>
            <a:ext cx="3508744" cy="1631216"/>
          </a:xfrm>
          <a:prstGeom prst="rect">
            <a:avLst/>
          </a:prstGeom>
          <a:solidFill>
            <a:srgbClr val="FFFE7A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results suggest that</a:t>
            </a:r>
            <a:br>
              <a:rPr lang="en-US" sz="2000" dirty="0" smtClean="0"/>
            </a:br>
            <a:r>
              <a:rPr lang="en-US" sz="2000" dirty="0" smtClean="0"/>
              <a:t>“</a:t>
            </a:r>
            <a:r>
              <a:rPr lang="en-US" sz="2000" u="sng" dirty="0" smtClean="0"/>
              <a:t>We can/may still capitalize full coordination benefits even with weak overhearing q=p/(3-p)</a:t>
            </a:r>
            <a:r>
              <a:rPr lang="en-US" sz="2000" dirty="0" smtClean="0"/>
              <a:t>.’’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26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45" grpId="0" animBg="1"/>
      <p:bldP spid="55" grpId="0" animBg="1"/>
      <p:bldP spid="56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5455"/>
            <a:ext cx="8534400" cy="4495800"/>
          </a:xfrm>
        </p:spPr>
        <p:txBody>
          <a:bodyPr/>
          <a:lstStyle/>
          <a:p>
            <a:r>
              <a:rPr lang="en-US" dirty="0" smtClean="0"/>
              <a:t>Broadcast PECs with (delayed ACK)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Variant 4: </a:t>
            </a:r>
            <a:r>
              <a:rPr lang="en-US" b="1" dirty="0" smtClean="0"/>
              <a:t>Receiver </a:t>
            </a:r>
            <a:br>
              <a:rPr lang="en-US" b="1" dirty="0" smtClean="0"/>
            </a:br>
            <a:r>
              <a:rPr lang="en-US" b="1" dirty="0" smtClean="0"/>
              <a:t>		coordination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TDMA: For each time slot, at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most one node can transmit!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31162" y="1532068"/>
            <a:ext cx="1624109" cy="858755"/>
            <a:chOff x="6535882" y="1835726"/>
            <a:chExt cx="2377858" cy="125730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278759" y="2234478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12" name="Straight Connector 11"/>
            <p:cNvCxnSpPr>
              <a:stCxn id="10" idx="3"/>
              <a:endCxn id="8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" name="Straight Connector 12"/>
            <p:cNvCxnSpPr>
              <a:stCxn id="10" idx="3"/>
              <a:endCxn id="9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721604" y="2620708"/>
            <a:ext cx="1476463" cy="1340664"/>
            <a:chOff x="873757" y="2126838"/>
            <a:chExt cx="2377858" cy="2159151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561" y="3906162"/>
              <a:ext cx="393595" cy="30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140" y="2986687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410" y="2164073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 bwMode="auto">
            <a:xfrm>
              <a:off x="873757" y="2545939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835835" y="2126838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35835" y="2968503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616634" y="2525590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1289537" y="2753757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4" name="Straight Connector 23"/>
            <p:cNvCxnSpPr>
              <a:stCxn id="22" idx="3"/>
              <a:endCxn id="20" idx="3"/>
            </p:cNvCxnSpPr>
            <p:nvPr/>
          </p:nvCxnSpPr>
          <p:spPr bwMode="auto">
            <a:xfrm flipV="1">
              <a:off x="2531034" y="2481606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25" name="Straight Connector 24"/>
            <p:cNvCxnSpPr>
              <a:stCxn id="22" idx="3"/>
              <a:endCxn id="21" idx="1"/>
            </p:cNvCxnSpPr>
            <p:nvPr/>
          </p:nvCxnSpPr>
          <p:spPr bwMode="auto">
            <a:xfrm>
              <a:off x="2531034" y="2754190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895" y="2641749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/>
            <p:cNvCxnSpPr>
              <a:stCxn id="28" idx="1"/>
              <a:endCxn id="22" idx="3"/>
            </p:cNvCxnSpPr>
            <p:nvPr/>
          </p:nvCxnSpPr>
          <p:spPr bwMode="auto">
            <a:xfrm flipH="1" flipV="1">
              <a:off x="2531034" y="2754190"/>
              <a:ext cx="342168" cy="117703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2812312" y="3870352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239" y="3429000"/>
              <a:ext cx="1619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5304458" y="2354148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#1: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33" y="4059671"/>
            <a:ext cx="1880334" cy="148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265786" y="3598388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#2: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84" y="2694460"/>
            <a:ext cx="1725716" cy="162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198067" y="2366072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#3:</a:t>
            </a:r>
            <a:endParaRPr lang="en-US" sz="2000" dirty="0">
              <a:solidFill>
                <a:srgbClr val="0101A3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23027" y="3302543"/>
            <a:ext cx="457200" cy="480646"/>
            <a:chOff x="7778254" y="4232020"/>
            <a:chExt cx="457200" cy="480646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564" y="4278906"/>
              <a:ext cx="4000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Oval 36"/>
            <p:cNvSpPr/>
            <p:nvPr/>
          </p:nvSpPr>
          <p:spPr bwMode="auto">
            <a:xfrm>
              <a:off x="7778254" y="4232020"/>
              <a:ext cx="457200" cy="48064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93365" y="4744472"/>
            <a:ext cx="457200" cy="480646"/>
            <a:chOff x="7848592" y="5673949"/>
            <a:chExt cx="457200" cy="480646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444" y="5732615"/>
              <a:ext cx="4000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Oval 39"/>
            <p:cNvSpPr/>
            <p:nvPr/>
          </p:nvSpPr>
          <p:spPr bwMode="auto">
            <a:xfrm>
              <a:off x="7848592" y="5673949"/>
              <a:ext cx="457200" cy="48064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2756780" y="4220590"/>
            <a:ext cx="187569" cy="16411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305445" y="4228664"/>
            <a:ext cx="187569" cy="16411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43" name="Straight Arrow Connector 42"/>
          <p:cNvCxnSpPr>
            <a:stCxn id="37" idx="4"/>
            <a:endCxn id="42" idx="0"/>
          </p:cNvCxnSpPr>
          <p:nvPr/>
        </p:nvCxnSpPr>
        <p:spPr bwMode="auto">
          <a:xfrm flipH="1">
            <a:off x="2399230" y="3783189"/>
            <a:ext cx="152397" cy="445475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44" name="Straight Arrow Connector 43"/>
          <p:cNvCxnSpPr>
            <a:stCxn id="40" idx="0"/>
            <a:endCxn id="41" idx="2"/>
          </p:cNvCxnSpPr>
          <p:nvPr/>
        </p:nvCxnSpPr>
        <p:spPr bwMode="auto">
          <a:xfrm flipV="1">
            <a:off x="2621965" y="4384707"/>
            <a:ext cx="228600" cy="359765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45" name="Straight Connector 44"/>
          <p:cNvCxnSpPr>
            <a:stCxn id="42" idx="2"/>
            <a:endCxn id="40" idx="0"/>
          </p:cNvCxnSpPr>
          <p:nvPr/>
        </p:nvCxnSpPr>
        <p:spPr bwMode="auto">
          <a:xfrm>
            <a:off x="2399230" y="4392781"/>
            <a:ext cx="222735" cy="35169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cxnSp>
        <p:nvCxnSpPr>
          <p:cNvPr id="46" name="Straight Connector 45"/>
          <p:cNvCxnSpPr>
            <a:stCxn id="41" idx="0"/>
            <a:endCxn id="37" idx="4"/>
          </p:cNvCxnSpPr>
          <p:nvPr/>
        </p:nvCxnSpPr>
        <p:spPr bwMode="auto">
          <a:xfrm flipH="1" flipV="1">
            <a:off x="2551627" y="3783189"/>
            <a:ext cx="298938" cy="4374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1801356" y="4216941"/>
            <a:ext cx="187569" cy="16411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48" name="Straight Arrow Connector 47"/>
          <p:cNvCxnSpPr>
            <a:stCxn id="52" idx="6"/>
            <a:endCxn id="47" idx="1"/>
          </p:cNvCxnSpPr>
          <p:nvPr/>
        </p:nvCxnSpPr>
        <p:spPr bwMode="auto">
          <a:xfrm flipV="1">
            <a:off x="1303128" y="4299000"/>
            <a:ext cx="498228" cy="586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49" name="Straight Connector 48"/>
          <p:cNvCxnSpPr>
            <a:stCxn id="47" idx="3"/>
            <a:endCxn id="37" idx="3"/>
          </p:cNvCxnSpPr>
          <p:nvPr/>
        </p:nvCxnSpPr>
        <p:spPr bwMode="auto">
          <a:xfrm flipV="1">
            <a:off x="1988925" y="3712800"/>
            <a:ext cx="401057" cy="586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cxnSp>
        <p:nvCxnSpPr>
          <p:cNvPr id="50" name="Straight Connector 49"/>
          <p:cNvCxnSpPr>
            <a:stCxn id="47" idx="3"/>
            <a:endCxn id="40" idx="1"/>
          </p:cNvCxnSpPr>
          <p:nvPr/>
        </p:nvCxnSpPr>
        <p:spPr bwMode="auto">
          <a:xfrm>
            <a:off x="1988925" y="4299000"/>
            <a:ext cx="471395" cy="51586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845928" y="4064537"/>
            <a:ext cx="457200" cy="480646"/>
            <a:chOff x="6301155" y="4994014"/>
            <a:chExt cx="457200" cy="480646"/>
          </a:xfrm>
        </p:grpSpPr>
        <p:sp>
          <p:nvSpPr>
            <p:cNvPr id="52" name="Oval 51"/>
            <p:cNvSpPr/>
            <p:nvPr/>
          </p:nvSpPr>
          <p:spPr bwMode="auto">
            <a:xfrm>
              <a:off x="6301155" y="4994014"/>
              <a:ext cx="457200" cy="48064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662" y="5150448"/>
              <a:ext cx="2381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59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730006" y="5058237"/>
            <a:ext cx="4334363" cy="1441929"/>
          </a:xfrm>
          <a:prstGeom prst="rect">
            <a:avLst/>
          </a:prstGeom>
          <a:solidFill>
            <a:srgbClr val="FFF1C5"/>
          </a:solidFill>
          <a:ln w="19050" cap="flat" cmpd="sng" algn="ctr">
            <a:noFill/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355844"/>
            <a:ext cx="8534400" cy="990600"/>
          </a:xfrm>
        </p:spPr>
        <p:txBody>
          <a:bodyPr/>
          <a:lstStyle/>
          <a:p>
            <a:r>
              <a:rPr lang="en-US" dirty="0" smtClean="0"/>
              <a:t>Application of Variant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Wi-Fi environment</a:t>
            </a:r>
          </a:p>
          <a:p>
            <a:r>
              <a:rPr lang="en-US" dirty="0"/>
              <a:t>1 router and 2 clients.</a:t>
            </a:r>
          </a:p>
          <a:p>
            <a:r>
              <a:rPr lang="en-US" dirty="0"/>
              <a:t>Client cooperation. </a:t>
            </a:r>
          </a:p>
          <a:p>
            <a:r>
              <a:rPr lang="en-US" dirty="0" smtClean="0"/>
              <a:t>Half Duplex antenna</a:t>
            </a:r>
          </a:p>
          <a:p>
            <a:r>
              <a:rPr lang="en-US" dirty="0" smtClean="0"/>
              <a:t>Carrier Sense Multiple </a:t>
            </a:r>
            <a:br>
              <a:rPr lang="en-US" dirty="0" smtClean="0"/>
            </a:br>
            <a:r>
              <a:rPr lang="en-US" dirty="0" smtClean="0"/>
              <a:t>Access (CSMA)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TDMA: Only one node can transmit </a:t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dirty="0" smtClean="0">
                <a:solidFill>
                  <a:srgbClr val="009900"/>
                </a:solidFill>
              </a:rPr>
              <a:t>in any given time slot.</a:t>
            </a:r>
          </a:p>
          <a:p>
            <a:r>
              <a:rPr lang="en-US" dirty="0" smtClean="0"/>
              <a:t>Question</a:t>
            </a:r>
            <a:r>
              <a:rPr lang="en-US" dirty="0"/>
              <a:t>: </a:t>
            </a:r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 smtClean="0"/>
              <a:t>the optimal </a:t>
            </a:r>
            <a:br>
              <a:rPr lang="en-US" dirty="0" smtClean="0"/>
            </a:br>
            <a:r>
              <a:rPr lang="en-US" dirty="0" smtClean="0"/>
              <a:t>way </a:t>
            </a:r>
            <a:r>
              <a:rPr lang="en-US" dirty="0"/>
              <a:t>of exploiting the ability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client-to-client Wi-Fi comm.</a:t>
            </a:r>
            <a:endParaRPr lang="en-US" dirty="0"/>
          </a:p>
        </p:txBody>
      </p:sp>
      <p:pic>
        <p:nvPicPr>
          <p:cNvPr id="4098" name="Picture 2" descr="http://upload.wikimedia.org/wikipedia/commons/thumb/3/34/Linksys-Wireless-G-Router.jpg/220px-Linksys-Wireless-G-Ro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10" y="2189896"/>
            <a:ext cx="1080726" cy="9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cons.iconarchive.com/icons/artua/mac/512/Laptop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5" y="1515855"/>
            <a:ext cx="1075892" cy="10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cons.iconarchive.com/icons/artua/mac/512/Laptop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5" y="3118337"/>
            <a:ext cx="1075892" cy="10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xIQEBQQEBAQDxAUEBYVEhASDxIVFRUPFBcbFhcRFRQYHCggGBolHhcUITEhJSotLi4uFx8zRDMsOSgtMSsBCgoKDg0OGxAQGiwkHSUsKzQvLS8sLCwsLCwsLC4tLCwsLSwsLCwuLCwsLCwsLCwsLCwsLCwsLCwvLCwsLCwsLP/AABEIAOEA4QMBEQACEQEDEQH/xAAcAAEAAgMBAQEAAAAAAAAAAAAABQcDBAYCCAH/xABREAABAwIACAYNBwkHBQEAAAABAAIDBBEFBgcSITFxsRMUQVFhchUiMjNSVHOBkZKhs9E0U2KTssHSCCM1QkR0gpSiFiSDtMLD4RclQ2PwZP/EABsBAQEAAgMBAAAAAAAAAAAAAAABAgUDBAYH/8QAPxEAAgEDAAMMBwcFAAMBAAAAAAECAwQRBTFREhMhMjRBYXGBkbHBBhQzUoKh0UNTkrLC4fAVIiNCciRi8Rb/2gAMAwEAAhEDEQA/ALxQGOaZrBdxAHOUBo9ky7vUT3jwtQ9KuCZP3js3i59cfBMDI47N4ufXHwTAyOOzeLn1x8EwMjjs3i59cfBMDI47N4ufXHwTAyOOzeLn1x8EwMjjs3i59cfBMDI47N4ufXHwTAyOOzeLn1x8EwMjjs3i59cfBMDI47N4ufXHwTAyOOzeLn1x8EwMjjs3i59cfBMDI47N4ufXHwTAyOOzeLn1x8EwMjjs3i59cfBMDI47N4ufXHwTAyOOzeLn1x8EwMjjs3i59cfBMDI47N4ufXHwTAyOOzeLn1x8EwMjjs3i59cfBMDJ+HCTm98hewc47YDamBk3aeobILtII/8AtahTKgCA8yPDQSdQQEXSQ8O7hZNLAbRsOrRylXUTWSwChQgCAIAgNevrWQRmWVxbG22c4Nc61yANDQTrIQER/bOh+fP1M34EBNUtS2VjZIznMc0FpsRcHoOkIDISgIQY3UXz5+pm/CgJLB2EI6hnCQuL2ZxF81zdI16HAc6A2kAQBAEAQBAEAQBAEAQBAEBF11NwR4aIWt3bBqLee3IqQkIJQ9ocNRF1CmRAR+G32iPTo9JVRGbdMzNY1o5GgexQplQBAEAQBAYK+lbNE+J3cvY5p6A4WuOlAUPMXRvdG/Q9ji1w5nNNiPSCoZFpZNK/haMxk6YpHN/hd24PpLh5lSMlsba3gKKZ97HMzG9aQ5gI2Xv5kIVAKhQpcuLtHwNLFGRZwYC4fTd2zh6SVSEigCAIAgCAIAgCAIAgCAIAgPx7QQQdRFjsKAjMBO7TN5nEKsiJRQpGYe70do3qojJGPUNgUKekAQBAEAQBAU1lQoOArjIBZk7A8c3CN7V4Hoaf41Co28kuEs2rfCToliuOl8ZuB6rn+hAybyt4QzIoIAdL5HSHqxiwB87/AOlUI4jFam4zWQw6wZAXeTZ27gdoaR51Cl7KmIJQHljwdRB2G6A9IAgCAIAgCAIAgCAIAgCAicB6ndcqsiJZQpGYe70do3qojJGPUNgUKekAQBAEAQBAcPldwbwtDw7Rd9PIHatPBP7R42aWu/gRlRU+LWFeLVkE5NgyZuceaN3av/pLlCnQZUsJ8LhJ7Ae1hjZGOa9s9x9L7fwoRE1kboc+WepI0MYImH6TznO84DW+siDO+xqw8ygpnTvGc6+bGy9s+U6m35BoJJ5gVSFJ4Wxgnq3F08rn6dDLkRt6Gs1Dbr6SoZGpT1RY4OY4scNTmOLSNhGkICz8n2Obp3ikqXZ0hBMUp1vsLljud1gSDy2N9OukZ35Qh8/xYQfYfnH6vDd8VDIubEt5dQQEkklh0k3/AFiqYnB4+Vbm18gD3AZsegOI/UChScyX1Bfxm7i63BayTr4RUM7tCBAEAQBAEBE4D1O65VZESyhSMw93o7RvVRGSMeobAoU9IAgCAIAgCA18I0bZ4ZIX6WSRuY7qvBad6A+Wqhjo3vik7uN7o3j6bCWuHpBUMjJPWOke6R7i57nFznHWXHSSgL+yYYO4DBkJIs6YGd3Twmln9AjHmVIzj8ttaeGpob6BG+QjnLiGg+bNd6SowiDyX4Mjq68NmaHxxwulLHC7XODmsaHDlF33t9FCs73KjgSHiLqhkTGSwuYQ5jQ0ljnhhYbax21/MqRFT4HrzDUQyg2zJmO8wcCR6LhQp9IlUxPmiGbQNgUMi+MQTfBtMf8A1n7RVMWVvlHlthKUfRj921QyR0OR99zVbIP91UjLHQgQBAEAQBAROA9TuuVWREsoUjMPd6O0b1URkjHqGwKFPSAIAgCAIAgCA+csrdFxfC81tDZmsnaLcjxmO23fHIfOoVHOYFo3VVTDTNveaZkdxrDXEBz/ADNufMhT6uijDWhrRZrQAAOQDQAqYlJZc32r4f3Qe8eoVDIc+9fN+5u95GiDLGynm2Canqs96xUiPnvhVDI+rCqYnyvBN2o2DcoZH0Nk7N8F0vkz9pypiyrsqElsKTD6MXu2qGSOkyKPuazZB/uoiMtBUgQBAEAQBAROA9TuuVWREsoUjMPd6O0b1URkjHqGwKFPSAIAgCAIAgCAoT8oN9q+n/dP9xyjKjnskb74bo+tN/lpUQZ9OKkKIy+PthCD9zHvZFGVDIK++EJv3J3vY0QZZeVU2wPVdWP3rFSI+cOFUMj66KpifI9NN2jeqNyhkfSeTU3wVS+SP2nKmLKmysSWwtN1IvdtUMkdPkJfc1uyn/3kRGWwqQIAgCAIAgInAep3XKrIiWUKRmHu9HaN6qIyRj1DYFCnpAEAQBAEAQBAfPv5RjrV9N+5n3jkBzuRl98OUe2b/LSqFPqRUhQH5QrrYRp+miHsleoyo8/k+SXwlMP/AMLvexIgy0crhtgWrP0I/esVIj5m4S+ga/vWJkfZBWRifHNNJ2jeqNyhkfT2S83wRR+R/wBTlTFlP5YJLYYn6kPu2qFR1P5P77ururTb50QZcCpAgCAIAgCAicB6ndcqsiJZQpGYe70do3qojN+M6BsChT1dALoBdALoBdALoBdAfPf5SPy6m/dP9xyA5rIof++0n+P/AJeVAfVN0BSX5SODnWo6sDtQZIXnmc6z2Dz5svoQFfZLsbWYLwg2olDjC+N0MpaLuax5a7PA5bOY245roDv8rWU6iq6E0VDI6czPYZH8FIxrI43B9u3AJcXNbqFrX084FY4mULqvCFLTtF8+pZnD/wBbDnyHzNa4+ZQp9elUh8XRSWAGqwtbpHIoUu/EjKlQUeCYYZnSGqhY5nF2RPJfZxLXCS2YAQRrOjT5wKrxjxhkr6qWrlzQ+Rw7VupjGgNawc9gBp5dJQpaH5Ozrur+rS76hERlzXVILoBdALoBdALoCLwHqd1yqyIllCkZh7vR2jeqiM3o9Q2BQp6QBAEAQBAEAQFN5bcS6/CNXBJR0xnYymzHO4WFln57jaz3A6iEBCZLsnmE6LC1NU1NIYoI+Fz38NA62dC9g0NeSdLgNXKgL/QEdjBgaGuppKWobnRSNsbGzmkaWvaeRwNiNiA+dMZ8j2EaV54vHx6C/ayREB9uQPiJuDsuOlAQ2D8nGFp3ZrcH1DNNi6VvBNHTeS2jYgL0yW5Nm4JDp5ntmrXtzS5t8yKPWWR30kk2u421AADTcCwboD5px8yZ19PWTPpqaSqppJXPidA3PLWvcXcG5g7YFt7XtY6+gAbOJ2R+tqnh1aHUNPrdctMzx4LGacza7VzFAb2P+TOtdXO7HUN6NsMTIs2aBo7RgDtD3hxN73J0k3OlAddkRxWrcHmsNbAYOF4vwd5In52Zwud3Dja2e3XzoC0UAQBAEAQAICLwHqd1yqyIl1CkZh3vR2jeqiM3IzoGwKFPV0AugF0AugF0AugF0AugF0AQBAEAQBAEAugF0AugF0AugF0AugF0AugAKAjcB6ndcqsiJdQpGYd70do3qojNuPUNgUB6QoQHmSQNaXOIa0AlziQAANZJOoI3gsYuTSSy2cRhjKC1pLaWMSW/8slw2/0WDSRtIXUndJcEUegtdAykt1XljoWvterxIKTHmtOqSNnVib/quuF3NQ2UdC2i5m+1+WDXdjfXH9pd5ooRuYpv9Tacq0TZr7P5y+pidjRWn9ql82aNwU36ptM1oy0X2a+ZifjBVnXVVHmlcNxU32e1masLZfZx7kYjhipOuqqf5mX8Sm+T2vvM/VLf7uP4V9DycKVHjNR9fL+JTdy2svq1D7uP4V9Dz2Rn+fn+uk+KbuW1l9Xo+5HuX0PzshN8/N9c/wCKbqW0u8UvcXcj94/N8/N9dJ8U3ctpN4pe4u5HttbP4xN9dJ8VN3LazF0aPuLuRmZUVPJVTfzEvxV3yW1mDp2/PTX4UZ2TVnJVzfzU3xTfJbX3nG4WvPSj+GJsxzYQ5KuU7ah53rJVJ7WcUoWXPTX4UbLKnCnJUOP+JGftBZKrU2nE6WjueC7n5GVtZhjke4/yh3hZKpW2+Bxujovnj+cztwphlouYy/8AwYnH0MWSqVjjdroqX+2O1rxPdDj/ACsfmVlPa2ssa5j27Y3nT6Qso3TTxJGNbQVOcd1bz7+FPtX7nb0FdHPGJYXh7DqI5+UEHSD0FdqMlJZR52tRnRm4VFhmysjjCABAR2A9TusVWREuoUjMO96O0b1URmyzUNgUKekAQFcZQ8Nl8vFGG0cdjJb9eXWGnobo8+wLo3NTL3KPV6EslCnv8tb1dC/fw6zjl1TfBAEAQBAEAQBAEAQAFCGVkxCmDFwybUVUhwypm7DV9KHXlSN+Cs6VUzrypElT13Ss1I6s6JJ02Eelcsah1J0DZrY4atmZOwPH6rtT2nna7WNy5HJSWGcdKVW3luqbx4PrRyFDPJgmszHOzqeS2ceR0RNhJbkc3l8/OFxwk6U+g3NenDSNtuksTWroezqfN+zLOutgePCAIDQwHqd1iqyIl1CkZh3vR2jeqiM2GahsChT0gAQFHVs/CSySa8+Rz/WcT961Enltn0WlDe6cYbEl3I6XEHAkFY6YTtLgxsZbZ7m2zi+/ckX7kLnt6cZ5yarS95VtlB0njOc8CerG3rOw/sJQ/NP+vl/Euz6vT2Gk/rV57y7l9B/YSh+af9fL+JPV6ewf1q895dy+g/sJQ/NP+vl/Enq9PYP61ee8u5fQi8Z8UaSCklmijc17GgtJlkNjnAaibHWuOrQhGDaR27DSlzWuIwnLgfQtnUVwukepCAIAgOrxBwHBWGcTsL8wRZtnubbPz79yRfuQuxb04zzujTaYvK1sob08ZzngT1Y29ZL434q0tNRyTQxubI0xgEyyO7qRrToJtqJXJWowjBtHS0bpO4r3MadR8DzzLmTewr1dM9MLoDIyUhTBg4pmzFVIcUqZuw1ahwSpG/BWdKyydaVIkaeu6VkpHWnRNPGpwlpw490x4IP0XdqR9n0LKTyjm0enTrY2rwO3xbnMlHA8m5MLATzuaM0n0grY0nmCZ5u/huLmpFe8/qSSzOqEBo4D1O6xVZES6hSMw73o7RvVRGZ2ahsChT9QGvhKbg4ZX+DE93qtJUk8RbOWhDd1Yx2tLvZSLRoWoPojOjxOxiZQulL43ycIGAZpaLZmdrv1vYuajVVPOTV6TsJXaiotLGdfTj6HUR5RoXODeLzaSB3TOU2512FdLYaiWgKqTe7XzO2XaNCczjBjjHRzcC6GR5zA7OaW2s6+jSehcFSuoPDRtrPRM7mlvkZJcOOc53D+PEVTTSQNhlaXtADiWWFiDpsehcNS4UotYNnZ6GqUK0ajknjrOHXUPQBAEAQHe5J+6qurBvlXctOfs8zznpDqpfF+kn8of6Ol60XvWLluPZv+c5rdDcsh8X5WVGtce1CAIAgPbZCFDFxTNiKpQ4pUzdhq1DglSM1XPnRPb9Hdp+5XJhThuaiZ22IMmdQRjwXyN/rLv9S2Vvw00ec01HF5J7UvDHkdCuc1QQGngPU7rFVkRLqFIzDvejtG9VEZmZqGwID9QEXjS+1FUeRcPWGb964q3EZ3dHLN3T/6Xy4Sn1qz3oQGWl74zrt3hVazCpxH1Mvtbc+clUZSfl58ize5a+5457HQfJe1+RzMMec5rRoLnBt+kmy4Ess20pbmLew7L/pxP8/D6r12fVZbTRf/AKCl7j+RyeE6MwTPhcQ4sdmkjUSOULryjuXg3NCqq1ONRc5P4GxJlqoGTtmia197NcHXFnFvJsXNC3co5ya650xToVXTcW2urZkj8ZMX30LmNe9knCBxGaCLZthpvtWFSk6eMnZsb6N2pOKaxjX0nS5J+6qurBvlXPac/Z5mq9IdVL4v0k/lD/R0vWi96xctx7N9nia3Q3LI/F+VnIYIxBqJmB8r20wIuGuYXvt9Jtxm+m/QF14W0pLL4Dd3Om6NKW5gt124Xfw57sGDGHEuakjMoe2eId2WsLXNHhFtz2vSDo2aVjUt5QWdZyWWl6VzPcNbmXNw5T7eDh7DmVwG2NnB9BLUSCKFhkeeQcg5XOJ0AdJWUYuTwjirV6dGG7qPCOvpsm0pF5KmON3gtidIPSXN3Lsq0fOzST9IKaf9lNtdLx5M1sJ5P6iJpdE9lRbW0Asf5mkkH0rGVtJauE5aGnaFR4mnH5ry8Dk84gkG4IJBBFiCNBBHIV1sG5wmsmVs+gjnChg4cJ3+TWS9LI3mqDbYWM++62FrxH1nl9PxxcRe2PmzrV2jRBAamAtTusUYRLqFIzDvejtG9VEZkZqGwID0gILHd9qCb+AemRoXDcezf85zZaIWbyHb+VlUrWHuAgMtL3xnXbvCq1mFTiPqZfa2585Koyk/Lz5Fm9y19zxz2Og+S9r8jnaHvsflWfaC4I60bSr7OXU/Avlbc+dFK42fLqjyx3Bautx2e80dyWn1Fl4ifo+DY/3jl3qHs0eU0tyyfZ4I5jKt3yn6km9i4LvWjb+j3Eqda8z3kn7qq6sG+VW05+zzMfSHVS+L9J3GFKiKKIyVBaImFriXC4Dg4FpA5XZ2ba2m9l2pNJZlqPP0KdSpNQpcZ58OHsxr6CIwNjlTVU3AMErHm+YZGtAfbSQ2zjpsCdNlxwrxm8I7t1omvb098lhrnxzfJfIn5og9rmOF2uaWuB5WkWIXK1lYNdGTjJSWtFCSxljnMOktcWk9LTb7lqGscB9FjLdJSXOW5iLgltPSMdb87M0SSOtps4Xa3YARo57862VCG5h1ni9LXTrXDX+seBeb7X8sGbGDGmCic1kgkfI4Z2ZGGkhurOOcQANB9CtStGHAzCz0bWuk5Qwkud7exM38D4Uiq4hNCSWkkEEWc1w1tcOQ/ELOE1NZR1rm2qW9Te6mvxOEynYJax8dUwAcISyS3LIBdrtpAcD1QupdQw1JHotA3LlGVGXNwrq5/n4nDrqHoDv8mTvzU45pGn0t/wCF3rTUzy3pCv8AJB9D8TtF2zzwQGrgLU7rFGES6hSMw73o7RvVRGe2ahsCA9XQHP4+H+4S9aP3jVwXPs32G10LyyPxflZVi1p7UIDLS98Z127wqtZhU4j6mX4tufOSp8pPy8+RZvctfc8c9joPkva/I52h77H5Vn2guCOtG0q+zl1PwL6W3PnRSmNvy6o8sdwWrrcdnvNHclp9RZmIf6Pg2P8AeOXeoezR5TS3LJ9ngjmMq3fKfqSb2Lgu9aNv6PcSp1rzPeSfuqrqwb5VbTn7PMx9IeLS+L9JP5Q/0dL1ovesXLcezf8AOc1uhuWQ+L8rK1xZeRW05HjEY8xcAfYSujS466z1V8k7apn3X4F3LangSh8M6J5/LS/bctTPjPtPolr7KHVHwRelOzNY0DUGgegLarUfPZvMmyosfZCcIzg/q8GBs4Jjt5K11x7RntdERSs4Y58/mZ0+Spx4KccnCtPnLbHcFz2mpmo9IF/kg+h+Jv5S2A0N/BmYRt0t3ErO54h19BvF1jamVSteexO7yYntagdMe567tpz9h5n0h10/i8juLruHmxdAa2AtTusUYRLqFIzDvejtG9VEZ6YdA2BUH7dAQGPfyCXrR+8auC59m+zxNpoXlkfi/KyrVrD2wQGSl74zrt3hVazCpxH1Mv1bc+clT5Svl58ize5a+5457HQfJe1+RzlCfzsflWfaC4I60bSr7OXU/Avtbc+dFKY2/Lqjyx3Bautx2e80dyWn1FmYh/o+DY/3jl3qHs0eU0tyyfZ4I5fKv3yn6km9i4LvWjb+j3Eqda8z3km7qq6sG+VW05+zzMfSHi0vi/SdBlE/R0vWi96xctx7N/znNboblkPi/KyssXPllN+8xfbC6NPjrrPV3vJqn/L8C8VtTwBQ2G+/1Hl5vtuWpnxn2n0S19lT6o+CL3j1DYFtj549Zo1OA6WV5kkpoJHutnPdE0uNgALkjToAHmWDpwby0dineXFOKjCcklzJszUODoYARDFHEHG7gxgbcjlNlYxUdSOOrXq1cOpJvG15IDKT8gPlY964rniGy0JytdTKnWuPZHdZMu5qD0x7n/Fd205+w8x6Qvhp/F5Hb3XdPOC6AwYC1O6xUYRLqFIzDvejtG9VEYZqGxUh6QEHjq29BNsYfRI0rguPZs2WiHi8h2/lZVK1h7kIDLS98Z127wqtZhU4j6mX8tufOSpspXy8+QZvctfc8c9joPkva/I5yh77H5Vn2guCOtG0q+zl1PwL8W3PnRSeNvy6o8sdwWrrcdnvNHclp9RZuIf6Og2P945d6h7NHlNLcsn2eCOXysd8p+pJvYuC71o2/o/xKnWvM95Je6qurBvlVtOfs8zH0h4tL4v0nQZRP0dL1ovesXLcezf85zW6G5ZH4vysrHFz5ZTfvMX2wujT466z1d7yap/y/AvJbU8AULhvv9R5eb7blqZ8Z9p9EtfZU+qPgi+I9Q2BbY+ePWVdjjh+qir5446iRkbTHmtBFheJjjbRzknzroVqklNpP+YPW6NsbepawnOCbeeH4mQ4xlrjqqZjst8Fx77Pad16PtF/ojBXYZqpmZk00r2XBzXarjVyLGVSTWGzkpWlvTluqcUn0EcsDtHf5NG/mpjzytHob/yu9aameV9IX/kguh+J2a7h54IDDgLU7rFRlRLqFIzDvejtG9VEZ+MOgbFSH7dARmNDb0VR5Fx9UZ33LirL/G+o7ujni7p/9L58BUN1qj3ougMtIfzjPKN+0FVrManEfUy/1tz5yVLlLP8Afz5CPe5a+5457HQfJe1+RzlCfzsflWfaC4I60bSr7OXU/Av1bc+dFI43m1dU+VO4LV1uOz3mjuS0+otLEmFzKCBr2ljs1xzSLGznucLjk0ELv0U1BZPJaUnGd3NxeVnwSRyeVnvlP1JN7F17vWjcej/Eqda8z3kkPbVXVg3ypac/Z5k9IeLS+L9J0GUY/wDbpetF71i5rj2b7PE1uheWR+L8rK0xWYXV1MBr4dh8zTnH2ArpUlma6z1V/JRtqjfuv58BeC2h4EoPDJvPP0zy+17lqZ8Zn0S24KUOqPgi96WQOjY4anMaRsIutqnlHz6pHcyafMyosoMRbhGYn9cRub1eDay/pY70LXXC/wAjPZ6HknZwS5sr5t+Z1eShp4tMeQ1FvQxvxXYteK+s0/pA/wDNBf8Ar5s3MpjrUB6Zo99/uWVzxDg0Gv8AyuxlTXWvPYljZN2WpZHeFUG2wMYN91sLRf2PrPJaflm4itkV4s6u67Roj9ugMWAtTusVGVEuoUjMO96O0b1URnluobFSH6gNfCEWfDIzwont9ZpCklmLRy0J7irGWxp9zKTa7QtMfRnrP26EMtIfzjPKN+0FVrMKnEfUz6CW3PnRUeU0/wB/PkI97lr7njnsdCcl7X5HLRS5jg/XmuDrdU3XXTwbaUd0nHafQbHAgEG4IuDzg8q3B85aaeGRFVi5Rmc1ckTTIO2c97nZgLR3ZaTm3AA025LrjdKGd00dyF/cqkqEJPGxa+HmzrN/BteyoiE0RJjcXZpta4a4tvsNllGSkso69ajKjNwnrWPmslf5Wu+U3Uk3sXUu9aPRej/Eqda8z3kiPbVXVg3ypac/Z5k9IeLS+L9J3mFJIWxHjGZwLi1js8AtOe4NAdfRYkgLtyax/dqPP0I1HNb1ndLhWNfBwmjgrFekpZDLDDmyWIBL3uzQdeaHE2WMaMIvKRz19I3FeG4qS4OpLvwSdXUtijfK82Yxhc48zWi5WbeFlnVp05VJqEdbeCgHylxLnd04lx2k3K1Gcn0RRUVhakWzk7w22embASBNA0NLeUxDQx45xazT0jpC2FvUUo450eP0xaSpV3UXFlw9vOvPq7SYwzi/TVmaZ489ze5cHOa4Dmu0i46CuSdOM9aOnbX1e2zvcsZ6n4m3g6gjp42xQsEcbdTRc69JJJ0k9JWUYqKwjhrVp1pudR5bK8yn4bbI9lJGQ4Ruz5SDo4WxaGbQC6+0cxXTuaib3KPSaDtJQi60ufgXVt7eY4S66pvy08Q482hjPhOkd/WQPYAtnbLFNHitNSzeS6EvBHQLnNUEB4wFqd1ioyol1CkZh3vR2jeqiM8N1DYqQ/UABQhSNdDwUskdrZkj2W6GuI+5aeSw2j6PRqb5TjPak+9GG6hyH7HIWkOGsEEbRpQjWVhnU/8AUOu54fqv+Vz+szNT/RLXp7/2ILDGFpKuXhps0vzQ3tW2Fhe2jzlcU5ubyzYW1tC3huIajSusTnOmwLj1VUsbYQI5Y2izOEDs5rRqaHAjQOlc0K8orBq7nRFCvNz4U3rxzmnh3GqprBmyvDY734KMFrCeQu0ku85to1LGdWU9ZzWujqFs8wXDtfC/2M2C8c6qmibBEYhGy+bnR3Oklxub85Ksa84rCMK+iretUdSecvpNLDuH5q0sdOWEsBDc1uboda99PQFjOpKes57WzpWyap54dvQfuAsYJ6IvMBYOEDc7OZndxnWtp0d0UhUlDUS6sqV0kqmeDOMdOPobWF8cKqqhdBMYjG4tJzY7HtXBw035wFlOtKSwzit9GUKFRVIZyunasGXAuO1XStEYcyaMaGtlBJaOZrgQbbb2VhXnFYMLnRNvXlummn0ea/8Ahiw/jfU1jeDkLI4r3McYIDiNIzySSbHk0Do0KVK0p8D1GdpoyhbPdRy5bX5EDdcRsDJTVL43iSN7o3tN2uaSCDt+5E2nlGM4RnFxksp8x1dJlGrGCz2wTWHdOY5rj0nNIHoAXYVzNazUVNB20nmLa7cr5rPzNfCePtZO0sDmQNOvgWkOtzZ7iSNosVjK4nLoOShoe1pPdNOT6dXdwfPJzF1wm1PzOQFy4vQGOkgYRYiFmcOZxFyPSSttSWIJdB8/vqiqXNSS1bpkgszqhAecBandYqMqJdQpGYd70do3qojMbdQ2KkP1AEBXmULAbmycbjF2OsJrfqvGgP2EWG0dK6NzS4d2j1OhL5Sh6vN8K1dK2da8Oo4vOXUPQjOQDOQDOQDOQDOQDOQDOQDOQDOQDOQDOQDOQDOQDOQDOQDOQDOQE5ilgQ1k4uDwEZBldyHlEXSTy8wv0X5qNLdy6DXaTvla0uB/3vV9ezx7S21tDwwUAQH5gLU7rFRlRLqFNHC8edGQiIzQpZc5g5wLHaFmQzXQC6A8uAIIIBBFiCLgg6wQgTaeUcbhjECN5L6aTgCf/G4FzP4Trb7R0BdSdqnwxeDf2unqkFuay3XTqfbzP5EA/EOtHi7tkrvvaFw+qz6DZLTto/e7v3MMmJVcNULXdWaP7yFPV6mw5I6Zs3/tjsfkjA7FOvH7K/zSQnc9TeKmzwOVaVs39ou6X0MZxYrR+yy/0HcVN5qbC/1O0+8Xz+h4di9WD9ln80ZO5Tep7DNaQtX9pHvMbsC1Q10lT5qeQ7gm9T2PuMle2z+0j+JfU8diqnxWq/lZvwqbiWx9zMvW7f7yP4o/U/OxdT4rVfy034U3Etj7i+tUPvI/ij9R2LqfFar+Wm/Cm4lsfcPWqH3kfxR+oGCqnxWq/lpvwqbiWx9zJ63b/eR/FH6ntuBao6qSp89PKN7Vd7nsfcYu9tl9pH8S+plbi/WH9ln88ZG9Xep7GYvSFqvtI957GLNaf2WX+kbyrvM9hj/U7T7xfP6HsYp15/ZX+eSEb3q7xU2GL0rZ/eLul9DPHiXXHXC1vWmi+5xVVvU2HHLTNmv989j80Z24iVp+YG2U/c0q+rT6DjenbRe93fuSuDMnmkGpmBHLHCDp6OEdybBfpXJC095nSuPSDgxRh2v6L6nb0dKyFgjiY2NjdTWjR0npPSu5FKKwjz1WrOrJzm8tme6pxi6Axzy5rSfRt5EBsYEizWaeXSsWVEmoU8yNuLICAqYHROLm6QdYWSZi0GVrTru08xCpD3xpnhD2oBxpnhD2oBxpnhD2oBxpnhD2oBxpnhD2oBxpnhD2oBxpnhD2oBxpnhD2oBxpnhD2oBxpnhD2oBxpnhD2oBxpnhD2oBxpnhD2oBxpnhD2oBxpnhD2oBxpnhD2oBxpnhD2oBxpnhD2oBxpnhD2oBxpnhD2oBxpnhD2oBxpnhD2oDy+sYNRv0AIDzDC6ZwJFmjUFGypE/DHmiyxMj2gCA8SRh2tAaUuDGnkQGLsQ1MkwOxDUGB2IagwOxDUGB2IagwOxDUGB2IagwOxDUGB2IagwOxDUGB2IagwOxDUGB2IagwOxDUGB2IagwOxDUGB2IagwOxDUGB2IagwOxDUGB2IagwOxDUGDJFgto5EKbscQbqCAy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IQEBQQEBAQDxAUEBYVEhASDxIVFRUPFBcbFhcRFRQYHCggGBolHhcUITEhJSotLi4uFx8zRDMsOSgtMSsBCgoKDg0OGxAQGiwkHSUsKzQvLS8sLCwsLCwsLC4tLCwsLSwsLCwuLCwsLCwsLCwsLCwsLCwsLCwvLCwsLCwsLP/AABEIAOEA4QMBEQACEQEDEQH/xAAcAAEAAgMBAQEAAAAAAAAAAAAABQcDBAYCCAH/xABREAABAwIACAYNBwkHBQEAAAABAAIDBBEFBgcSITFxsRMUQVFhchUiMjNSVHOBkZKhs9E0U2KTssHSCCM1QkR0gpSiFiSDtMLD4RclQ2PwZP/EABsBAQEAAgMBAAAAAAAAAAAAAAABAgUDBAYH/8QAPxEAAgEDAAMMBwcFAAMBAAAAAAECAwQRBTFREhMhMjRBYXGBkbHBBhQzUoKh0UNTkrLC4fAVIiNCciRi8Rb/2gAMAwEAAhEDEQA/ALxQGOaZrBdxAHOUBo9ky7vUT3jwtQ9KuCZP3js3i59cfBMDI47N4ufXHwTAyOOzeLn1x8EwMjjs3i59cfBMDI47N4ufXHwTAyOOzeLn1x8EwMjjs3i59cfBMDI47N4ufXHwTAyOOzeLn1x8EwMjjs3i59cfBMDI47N4ufXHwTAyOOzeLn1x8EwMjjs3i59cfBMDI47N4ufXHwTAyOOzeLn1x8EwMjjs3i59cfBMDI47N4ufXHwTAyOOzeLn1x8EwMjjs3i59cfBMDI47N4ufXHwTAyOOzeLn1x8EwMjjs3i59cfBMDJ+HCTm98hewc47YDamBk3aeobILtII/8AtahTKgCA8yPDQSdQQEXSQ8O7hZNLAbRsOrRylXUTWSwChQgCAIAgNevrWQRmWVxbG22c4Nc61yANDQTrIQER/bOh+fP1M34EBNUtS2VjZIznMc0FpsRcHoOkIDISgIQY3UXz5+pm/CgJLB2EI6hnCQuL2ZxF81zdI16HAc6A2kAQBAEAQBAEAQBAEAQBAEBF11NwR4aIWt3bBqLee3IqQkIJQ9ocNRF1CmRAR+G32iPTo9JVRGbdMzNY1o5GgexQplQBAEAQBAYK+lbNE+J3cvY5p6A4WuOlAUPMXRvdG/Q9ji1w5nNNiPSCoZFpZNK/haMxk6YpHN/hd24PpLh5lSMlsba3gKKZ97HMzG9aQ5gI2Xv5kIVAKhQpcuLtHwNLFGRZwYC4fTd2zh6SVSEigCAIAgCAIAgCAIAgCAIAgPx7QQQdRFjsKAjMBO7TN5nEKsiJRQpGYe70do3qojJGPUNgUKekAQBAEAQBAU1lQoOArjIBZk7A8c3CN7V4Hoaf41Co28kuEs2rfCToliuOl8ZuB6rn+hAybyt4QzIoIAdL5HSHqxiwB87/AOlUI4jFam4zWQw6wZAXeTZ27gdoaR51Cl7KmIJQHljwdRB2G6A9IAgCAIAgCAIAgCAIAgCAicB6ndcqsiJZQpGYe70do3qojJGPUNgUKekAQBAEAQBAcPldwbwtDw7Rd9PIHatPBP7R42aWu/gRlRU+LWFeLVkE5NgyZuceaN3av/pLlCnQZUsJ8LhJ7Ae1hjZGOa9s9x9L7fwoRE1kboc+WepI0MYImH6TznO84DW+siDO+xqw8ygpnTvGc6+bGy9s+U6m35BoJJ5gVSFJ4Wxgnq3F08rn6dDLkRt6Gs1Dbr6SoZGpT1RY4OY4scNTmOLSNhGkICz8n2Obp3ikqXZ0hBMUp1vsLljud1gSDy2N9OukZ35Qh8/xYQfYfnH6vDd8VDIubEt5dQQEkklh0k3/AFiqYnB4+Vbm18gD3AZsegOI/UChScyX1Bfxm7i63BayTr4RUM7tCBAEAQBAEBE4D1O65VZESyhSMw93o7RvVRGSMeobAoU9IAgCAIAgCA18I0bZ4ZIX6WSRuY7qvBad6A+Wqhjo3vik7uN7o3j6bCWuHpBUMjJPWOke6R7i57nFznHWXHSSgL+yYYO4DBkJIs6YGd3Twmln9AjHmVIzj8ttaeGpob6BG+QjnLiGg+bNd6SowiDyX4Mjq68NmaHxxwulLHC7XODmsaHDlF33t9FCs73KjgSHiLqhkTGSwuYQ5jQ0ljnhhYbax21/MqRFT4HrzDUQyg2zJmO8wcCR6LhQp9IlUxPmiGbQNgUMi+MQTfBtMf8A1n7RVMWVvlHlthKUfRj921QyR0OR99zVbIP91UjLHQgQBAEAQBAROA9TuuVWREsoUjMPd6O0b1URkjHqGwKFPSAIAgCAIAgCA+csrdFxfC81tDZmsnaLcjxmO23fHIfOoVHOYFo3VVTDTNveaZkdxrDXEBz/ADNufMhT6uijDWhrRZrQAAOQDQAqYlJZc32r4f3Qe8eoVDIc+9fN+5u95GiDLGynm2Canqs96xUiPnvhVDI+rCqYnyvBN2o2DcoZH0Nk7N8F0vkz9pypiyrsqElsKTD6MXu2qGSOkyKPuazZB/uoiMtBUgQBAEAQBAROA9TuuVWREsoUjMPd6O0b1URkjHqGwKFPSAIAgCAIAgCAoT8oN9q+n/dP9xyjKjnskb74bo+tN/lpUQZ9OKkKIy+PthCD9zHvZFGVDIK++EJv3J3vY0QZZeVU2wPVdWP3rFSI+cOFUMj66KpifI9NN2jeqNyhkfSeTU3wVS+SP2nKmLKmysSWwtN1IvdtUMkdPkJfc1uyn/3kRGWwqQIAgCAIAgInAep3XKrIiWUKRmHu9HaN6qIyRj1DYFCnpAEAQBAEAQBAfPv5RjrV9N+5n3jkBzuRl98OUe2b/LSqFPqRUhQH5QrrYRp+miHsleoyo8/k+SXwlMP/AMLvexIgy0crhtgWrP0I/esVIj5m4S+ga/vWJkfZBWRifHNNJ2jeqNyhkfT2S83wRR+R/wBTlTFlP5YJLYYn6kPu2qFR1P5P77ururTb50QZcCpAgCAIAgCAicB6ndcqsiJZQpGYe70do3qojN+M6BsChT1dALoBdALoBdALoBdAfPf5SPy6m/dP9xyA5rIof++0n+P/AJeVAfVN0BSX5SODnWo6sDtQZIXnmc6z2Dz5svoQFfZLsbWYLwg2olDjC+N0MpaLuax5a7PA5bOY245roDv8rWU6iq6E0VDI6czPYZH8FIxrI43B9u3AJcXNbqFrX084FY4mULqvCFLTtF8+pZnD/wBbDnyHzNa4+ZQp9elUh8XRSWAGqwtbpHIoUu/EjKlQUeCYYZnSGqhY5nF2RPJfZxLXCS2YAQRrOjT5wKrxjxhkr6qWrlzQ+Rw7VupjGgNawc9gBp5dJQpaH5Ozrur+rS76hERlzXVILoBdALoBdALoCLwHqd1yqyIllCkZh7vR2jeqiM3o9Q2BQp6QBAEAQBAEAQFN5bcS6/CNXBJR0xnYymzHO4WFln57jaz3A6iEBCZLsnmE6LC1NU1NIYoI+Fz38NA62dC9g0NeSdLgNXKgL/QEdjBgaGuppKWobnRSNsbGzmkaWvaeRwNiNiA+dMZ8j2EaV54vHx6C/ayREB9uQPiJuDsuOlAQ2D8nGFp3ZrcH1DNNi6VvBNHTeS2jYgL0yW5Nm4JDp5ntmrXtzS5t8yKPWWR30kk2u421AADTcCwboD5px8yZ19PWTPpqaSqppJXPidA3PLWvcXcG5g7YFt7XtY6+gAbOJ2R+tqnh1aHUNPrdctMzx4LGacza7VzFAb2P+TOtdXO7HUN6NsMTIs2aBo7RgDtD3hxN73J0k3OlAddkRxWrcHmsNbAYOF4vwd5In52Zwud3Dja2e3XzoC0UAQBAEAQAICLwHqd1yqyIl1CkZh3vR2jeqiM3IzoGwKFPV0AugF0AugF0AugF0AugF0AQBAEAQBAEAugF0AugF0AugF0AugF0AugAKAjcB6ndcqsiJdQpGYd70do3qojNuPUNgUB6QoQHmSQNaXOIa0AlziQAANZJOoI3gsYuTSSy2cRhjKC1pLaWMSW/8slw2/0WDSRtIXUndJcEUegtdAykt1XljoWvterxIKTHmtOqSNnVib/quuF3NQ2UdC2i5m+1+WDXdjfXH9pd5ooRuYpv9Tacq0TZr7P5y+pidjRWn9ql82aNwU36ptM1oy0X2a+ZifjBVnXVVHmlcNxU32e1masLZfZx7kYjhipOuqqf5mX8Sm+T2vvM/VLf7uP4V9DycKVHjNR9fL+JTdy2svq1D7uP4V9Dz2Rn+fn+uk+KbuW1l9Xo+5HuX0PzshN8/N9c/wCKbqW0u8UvcXcj94/N8/N9dJ8U3ctpN4pe4u5HttbP4xN9dJ8VN3LazF0aPuLuRmZUVPJVTfzEvxV3yW1mDp2/PTX4UZ2TVnJVzfzU3xTfJbX3nG4WvPSj+GJsxzYQ5KuU7ah53rJVJ7WcUoWXPTX4UbLKnCnJUOP+JGftBZKrU2nE6WjueC7n5GVtZhjke4/yh3hZKpW2+Bxujovnj+cztwphlouYy/8AwYnH0MWSqVjjdroqX+2O1rxPdDj/ACsfmVlPa2ssa5j27Y3nT6Qso3TTxJGNbQVOcd1bz7+FPtX7nb0FdHPGJYXh7DqI5+UEHSD0FdqMlJZR52tRnRm4VFhmysjjCABAR2A9TusVWREuoUjMO96O0b1URmyzUNgUKekAQFcZQ8Nl8vFGG0cdjJb9eXWGnobo8+wLo3NTL3KPV6EslCnv8tb1dC/fw6zjl1TfBAEAQBAEAQBAEAQAFCGVkxCmDFwybUVUhwypm7DV9KHXlSN+Cs6VUzrypElT13Ss1I6s6JJ02Eelcsah1J0DZrY4atmZOwPH6rtT2nna7WNy5HJSWGcdKVW3luqbx4PrRyFDPJgmszHOzqeS2ceR0RNhJbkc3l8/OFxwk6U+g3NenDSNtuksTWroezqfN+zLOutgePCAIDQwHqd1iqyIl1CkZh3vR2jeqiM2GahsChT0gAQFHVs/CSySa8+Rz/WcT961Enltn0WlDe6cYbEl3I6XEHAkFY6YTtLgxsZbZ7m2zi+/ckX7kLnt6cZ5yarS95VtlB0njOc8CerG3rOw/sJQ/NP+vl/Euz6vT2Gk/rV57y7l9B/YSh+af9fL+JPV6ewf1q895dy+g/sJQ/NP+vl/Enq9PYP61ee8u5fQi8Z8UaSCklmijc17GgtJlkNjnAaibHWuOrQhGDaR27DSlzWuIwnLgfQtnUVwukepCAIAgOrxBwHBWGcTsL8wRZtnubbPz79yRfuQuxb04zzujTaYvK1sob08ZzngT1Y29ZL434q0tNRyTQxubI0xgEyyO7qRrToJtqJXJWowjBtHS0bpO4r3MadR8DzzLmTewr1dM9MLoDIyUhTBg4pmzFVIcUqZuw1ahwSpG/BWdKyydaVIkaeu6VkpHWnRNPGpwlpw490x4IP0XdqR9n0LKTyjm0enTrY2rwO3xbnMlHA8m5MLATzuaM0n0grY0nmCZ5u/huLmpFe8/qSSzOqEBo4D1O6xVZES6hSMw73o7RvVRGZ2ahsChT9QGvhKbg4ZX+DE93qtJUk8RbOWhDd1Yx2tLvZSLRoWoPojOjxOxiZQulL43ycIGAZpaLZmdrv1vYuajVVPOTV6TsJXaiotLGdfTj6HUR5RoXODeLzaSB3TOU2512FdLYaiWgKqTe7XzO2XaNCczjBjjHRzcC6GR5zA7OaW2s6+jSehcFSuoPDRtrPRM7mlvkZJcOOc53D+PEVTTSQNhlaXtADiWWFiDpsehcNS4UotYNnZ6GqUK0ajknjrOHXUPQBAEAQHe5J+6qurBvlXctOfs8zznpDqpfF+kn8of6Ol60XvWLluPZv+c5rdDcsh8X5WVGtce1CAIAgPbZCFDFxTNiKpQ4pUzdhq1DglSM1XPnRPb9Hdp+5XJhThuaiZ22IMmdQRjwXyN/rLv9S2Vvw00ec01HF5J7UvDHkdCuc1QQGngPU7rFVkRLqFIzDvejtG9VEZmZqGwID9QEXjS+1FUeRcPWGb964q3EZ3dHLN3T/6Xy4Sn1qz3oQGWl74zrt3hVazCpxH1Mvtbc+clUZSfl58ize5a+5457HQfJe1+RzMMec5rRoLnBt+kmy4Ess20pbmLew7L/pxP8/D6r12fVZbTRf/AKCl7j+RyeE6MwTPhcQ4sdmkjUSOULryjuXg3NCqq1ONRc5P4GxJlqoGTtmia197NcHXFnFvJsXNC3co5ya650xToVXTcW2urZkj8ZMX30LmNe9knCBxGaCLZthpvtWFSk6eMnZsb6N2pOKaxjX0nS5J+6qurBvlXPac/Z5mq9IdVL4v0k/lD/R0vWi96xctx7N9nia3Q3LI/F+VnIYIxBqJmB8r20wIuGuYXvt9Jtxm+m/QF14W0pLL4Dd3Om6NKW5gt124Xfw57sGDGHEuakjMoe2eId2WsLXNHhFtz2vSDo2aVjUt5QWdZyWWl6VzPcNbmXNw5T7eDh7DmVwG2NnB9BLUSCKFhkeeQcg5XOJ0AdJWUYuTwjirV6dGG7qPCOvpsm0pF5KmON3gtidIPSXN3Lsq0fOzST9IKaf9lNtdLx5M1sJ5P6iJpdE9lRbW0Asf5mkkH0rGVtJauE5aGnaFR4mnH5ry8Dk84gkG4IJBBFiCNBBHIV1sG5wmsmVs+gjnChg4cJ3+TWS9LI3mqDbYWM++62FrxH1nl9PxxcRe2PmzrV2jRBAamAtTusUYRLqFIzDvejtG9VEZkZqGwID0gILHd9qCb+AemRoXDcezf85zZaIWbyHb+VlUrWHuAgMtL3xnXbvCq1mFTiPqZfa2585Koyk/Lz5Fm9y19zxz2Og+S9r8jnaHvsflWfaC4I60bSr7OXU/Avlbc+dFK42fLqjyx3Bautx2e80dyWn1Fl4ifo+DY/3jl3qHs0eU0tyyfZ4I5jKt3yn6km9i4LvWjb+j3Eqda8z3kn7qq6sG+VW05+zzMfSHVS+L9J3GFKiKKIyVBaImFriXC4Dg4FpA5XZ2ba2m9l2pNJZlqPP0KdSpNQpcZ58OHsxr6CIwNjlTVU3AMErHm+YZGtAfbSQ2zjpsCdNlxwrxm8I7t1omvb098lhrnxzfJfIn5og9rmOF2uaWuB5WkWIXK1lYNdGTjJSWtFCSxljnMOktcWk9LTb7lqGscB9FjLdJSXOW5iLgltPSMdb87M0SSOtps4Xa3YARo57862VCG5h1ni9LXTrXDX+seBeb7X8sGbGDGmCic1kgkfI4Z2ZGGkhurOOcQANB9CtStGHAzCz0bWuk5Qwkud7exM38D4Uiq4hNCSWkkEEWc1w1tcOQ/ELOE1NZR1rm2qW9Te6mvxOEynYJax8dUwAcISyS3LIBdrtpAcD1QupdQw1JHotA3LlGVGXNwrq5/n4nDrqHoDv8mTvzU45pGn0t/wCF3rTUzy3pCv8AJB9D8TtF2zzwQGrgLU7rFGES6hSMw73o7RvVRGe2ahsCA9XQHP4+H+4S9aP3jVwXPs32G10LyyPxflZVi1p7UIDLS98Z127wqtZhU4j6mX4tufOSp8pPy8+RZvctfc8c9joPkva/I52h77H5Vn2guCOtG0q+zl1PwL6W3PnRSmNvy6o8sdwWrrcdnvNHclp9RZmIf6Pg2P8AeOXeoezR5TS3LJ9ngjmMq3fKfqSb2Lgu9aNv6PcSp1rzPeSfuqrqwb5VbTn7PMx9IeLS+L9JP5Q/0dL1ovesXLcezf8AOc1uhuWQ+L8rK1xZeRW05HjEY8xcAfYSujS466z1V8k7apn3X4F3LangSh8M6J5/LS/bctTPjPtPolr7KHVHwRelOzNY0DUGgegLarUfPZvMmyosfZCcIzg/q8GBs4Jjt5K11x7RntdERSs4Y58/mZ0+Spx4KccnCtPnLbHcFz2mpmo9IF/kg+h+Jv5S2A0N/BmYRt0t3ErO54h19BvF1jamVSteexO7yYntagdMe567tpz9h5n0h10/i8juLruHmxdAa2AtTusUYRLqFIzDvejtG9VEZ6YdA2BUH7dAQGPfyCXrR+8auC59m+zxNpoXlkfi/KyrVrD2wQGSl74zrt3hVazCpxH1Mv1bc+clT5Svl58ize5a+5457HQfJe1+RzlCfzsflWfaC4I60bSr7OXU/Avtbc+dFKY2/Lqjyx3Bautx2e80dyWn1FmYh/o+DY/3jl3qHs0eU0tyyfZ4I5fKv3yn6km9i4LvWjb+j3Eqda8z3km7qq6sG+VW05+zzMfSHi0vi/SdBlE/R0vWi96xctx7N/znNboblkPi/KyssXPllN+8xfbC6NPjrrPV3vJqn/L8C8VtTwBQ2G+/1Hl5vtuWpnxn2n0S19lT6o+CL3j1DYFtj549Zo1OA6WV5kkpoJHutnPdE0uNgALkjToAHmWDpwby0dineXFOKjCcklzJszUODoYARDFHEHG7gxgbcjlNlYxUdSOOrXq1cOpJvG15IDKT8gPlY964rniGy0JytdTKnWuPZHdZMu5qD0x7n/Fd205+w8x6Qvhp/F5Hb3XdPOC6AwYC1O6xUYRLqFIzDvejtG9VEYZqGxUh6QEHjq29BNsYfRI0rguPZs2WiHi8h2/lZVK1h7kIDLS98Z127wqtZhU4j6mX8tufOSpspXy8+QZvctfc8c9joPkva/I5yh77H5Vn2guCOtG0q+zl1PwL8W3PnRSeNvy6o8sdwWrrcdnvNHclp9RZuIf6Og2P945d6h7NHlNLcsn2eCOXysd8p+pJvYuC71o2/o/xKnWvM95Je6qurBvlVtOfs8zH0h4tL4v0nQZRP0dL1ovesXLcezf85zW6G5ZH4vysrHFz5ZTfvMX2wujT466z1d7yap/y/AvJbU8AULhvv9R5eb7blqZ8Z9p9EtfZU+qPgi+I9Q2BbY+ePWVdjjh+qir5446iRkbTHmtBFheJjjbRzknzroVqklNpP+YPW6NsbepawnOCbeeH4mQ4xlrjqqZjst8Fx77Pad16PtF/ojBXYZqpmZk00r2XBzXarjVyLGVSTWGzkpWlvTluqcUn0EcsDtHf5NG/mpjzytHob/yu9aameV9IX/kguh+J2a7h54IDDgLU7rFRlRLqFIzDvejtG9VEZ+MOgbFSH7dARmNDb0VR5Fx9UZ33LirL/G+o7ujni7p/9L58BUN1qj3ougMtIfzjPKN+0FVrManEfUy/1tz5yVLlLP8Afz5CPe5a+5457HQfJe1+RzlCfzsflWfaC4I60bSr7OXU/Av1bc+dFI43m1dU+VO4LV1uOz3mjuS0+otLEmFzKCBr2ljs1xzSLGznucLjk0ELv0U1BZPJaUnGd3NxeVnwSRyeVnvlP1JN7F17vWjcej/Eqda8z3kkPbVXVg3ypac/Z5k9IeLS+L9J0GUY/wDbpetF71i5rj2b7PE1uheWR+L8rK0xWYXV1MBr4dh8zTnH2ArpUlma6z1V/JRtqjfuv58BeC2h4EoPDJvPP0zy+17lqZ8Zn0S24KUOqPgi96WQOjY4anMaRsIutqnlHz6pHcyafMyosoMRbhGYn9cRub1eDay/pY70LXXC/wAjPZ6HknZwS5sr5t+Z1eShp4tMeQ1FvQxvxXYteK+s0/pA/wDNBf8Ar5s3MpjrUB6Zo99/uWVzxDg0Gv8AyuxlTXWvPYljZN2WpZHeFUG2wMYN91sLRf2PrPJaflm4itkV4s6u67Roj9ugMWAtTusVGVEuoUjMO96O0b1URnluobFSH6gNfCEWfDIzwont9ZpCklmLRy0J7irGWxp9zKTa7QtMfRnrP26EMtIfzjPKN+0FVrMKnEfUz6CW3PnRUeU0/wB/PkI97lr7njnsdCcl7X5HLRS5jg/XmuDrdU3XXTwbaUd0nHafQbHAgEG4IuDzg8q3B85aaeGRFVi5Rmc1ckTTIO2c97nZgLR3ZaTm3AA025LrjdKGd00dyF/cqkqEJPGxa+HmzrN/BteyoiE0RJjcXZpta4a4tvsNllGSkso69ajKjNwnrWPmslf5Wu+U3Uk3sXUu9aPRej/Eqda8z3kiPbVXVg3ypac/Z5k9IeLS+L9J3mFJIWxHjGZwLi1js8AtOe4NAdfRYkgLtyax/dqPP0I1HNb1ndLhWNfBwmjgrFekpZDLDDmyWIBL3uzQdeaHE2WMaMIvKRz19I3FeG4qS4OpLvwSdXUtijfK82Yxhc48zWi5WbeFlnVp05VJqEdbeCgHylxLnd04lx2k3K1Gcn0RRUVhakWzk7w22embASBNA0NLeUxDQx45xazT0jpC2FvUUo450eP0xaSpV3UXFlw9vOvPq7SYwzi/TVmaZ489ze5cHOa4Dmu0i46CuSdOM9aOnbX1e2zvcsZ6n4m3g6gjp42xQsEcbdTRc69JJJ0k9JWUYqKwjhrVp1pudR5bK8yn4bbI9lJGQ4Ruz5SDo4WxaGbQC6+0cxXTuaib3KPSaDtJQi60ufgXVt7eY4S66pvy08Q482hjPhOkd/WQPYAtnbLFNHitNSzeS6EvBHQLnNUEB4wFqd1ioyol1CkZh3vR2jeqiM8N1DYqQ/UABQhSNdDwUskdrZkj2W6GuI+5aeSw2j6PRqb5TjPak+9GG6hyH7HIWkOGsEEbRpQjWVhnU/8AUOu54fqv+Vz+szNT/RLXp7/2ILDGFpKuXhps0vzQ3tW2Fhe2jzlcU5ubyzYW1tC3huIajSusTnOmwLj1VUsbYQI5Y2izOEDs5rRqaHAjQOlc0K8orBq7nRFCvNz4U3rxzmnh3GqprBmyvDY734KMFrCeQu0ku85to1LGdWU9ZzWujqFs8wXDtfC/2M2C8c6qmibBEYhGy+bnR3Oklxub85Ksa84rCMK+iretUdSecvpNLDuH5q0sdOWEsBDc1uboda99PQFjOpKes57WzpWyap54dvQfuAsYJ6IvMBYOEDc7OZndxnWtp0d0UhUlDUS6sqV0kqmeDOMdOPobWF8cKqqhdBMYjG4tJzY7HtXBw035wFlOtKSwzit9GUKFRVIZyunasGXAuO1XStEYcyaMaGtlBJaOZrgQbbb2VhXnFYMLnRNvXlummn0ea/8Ahiw/jfU1jeDkLI4r3McYIDiNIzySSbHk0Do0KVK0p8D1GdpoyhbPdRy5bX5EDdcRsDJTVL43iSN7o3tN2uaSCDt+5E2nlGM4RnFxksp8x1dJlGrGCz2wTWHdOY5rj0nNIHoAXYVzNazUVNB20nmLa7cr5rPzNfCePtZO0sDmQNOvgWkOtzZ7iSNosVjK4nLoOShoe1pPdNOT6dXdwfPJzF1wm1PzOQFy4vQGOkgYRYiFmcOZxFyPSSttSWIJdB8/vqiqXNSS1bpkgszqhAecBandYqMqJdQpGYd70do3qojMbdQ2KkP1AEBXmULAbmycbjF2OsJrfqvGgP2EWG0dK6NzS4d2j1OhL5Sh6vN8K1dK2da8Oo4vOXUPQjOQDOQDOQDOQDOQDOQDOQDOQDOQDOQDOQDOQDOQDOQDOQDOQDOQE5ilgQ1k4uDwEZBldyHlEXSTy8wv0X5qNLdy6DXaTvla0uB/3vV9ezx7S21tDwwUAQH5gLU7rFRlRLqFNHC8edGQiIzQpZc5g5wLHaFmQzXQC6A8uAIIIBBFiCLgg6wQgTaeUcbhjECN5L6aTgCf/G4FzP4Trb7R0BdSdqnwxeDf2unqkFuay3XTqfbzP5EA/EOtHi7tkrvvaFw+qz6DZLTto/e7v3MMmJVcNULXdWaP7yFPV6mw5I6Zs3/tjsfkjA7FOvH7K/zSQnc9TeKmzwOVaVs39ou6X0MZxYrR+yy/0HcVN5qbC/1O0+8Xz+h4di9WD9ln80ZO5Tep7DNaQtX9pHvMbsC1Q10lT5qeQ7gm9T2PuMle2z+0j+JfU8diqnxWq/lZvwqbiWx9zMvW7f7yP4o/U/OxdT4rVfy034U3Etj7i+tUPvI/ij9R2LqfFar+Wm/Cm4lsfcPWqH3kfxR+oGCqnxWq/lpvwqbiWx9zJ63b/eR/FH6ntuBao6qSp89PKN7Vd7nsfcYu9tl9pH8S+plbi/WH9ln88ZG9Xep7GYvSFqvtI957GLNaf2WX+kbyrvM9hj/U7T7xfP6HsYp15/ZX+eSEb3q7xU2GL0rZ/eLul9DPHiXXHXC1vWmi+5xVVvU2HHLTNmv989j80Z24iVp+YG2U/c0q+rT6DjenbRe93fuSuDMnmkGpmBHLHCDp6OEdybBfpXJC095nSuPSDgxRh2v6L6nb0dKyFgjiY2NjdTWjR0npPSu5FKKwjz1WrOrJzm8tme6pxi6Axzy5rSfRt5EBsYEizWaeXSsWVEmoU8yNuLICAqYHROLm6QdYWSZi0GVrTru08xCpD3xpnhD2oBxpnhD2oBxpnhD2oBxpnhD2oBxpnhD2oBxpnhD2oBxpnhD2oBxpnhD2oBxpnhD2oBxpnhD2oBxpnhD2oBxpnhD2oBxpnhD2oBxpnhD2oBxpnhD2oBxpnhD2oBxpnhD2oBxpnhD2oBxpnhD2oBxpnhD2oBxpnhD2oBxpnhD2oDy+sYNRv0AIDzDC6ZwJFmjUFGypE/DHmiyxMj2gCA8SRh2tAaUuDGnkQGLsQ1MkwOxDUGB2IagwOxDUGB2IagwOxDUGB2IagwOxDUGB2IagwOxDUGB2IagwOxDUGB2IagwOxDUGB2IagwOxDUGB2IagwOxDUGB2IagwOxDUGB2IagwOxDUGDJFgto5EKbscQbqCAy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IQEBQQEBAQDxAUEBYVEhASDxIVFRUPFBcbFhcRFRQYHCggGBolHhcUITEhJSotLi4uFx8zRDMsOSgtMSsBCgoKDg0OGxAQGiwkHSUsKzQvLS8sLCwsLCwsLC4tLCwsLSwsLCwuLCwsLCwsLCwsLCwsLCwsLCwvLCwsLCwsLP/AABEIAOEA4QMBEQACEQEDEQH/xAAcAAEAAgMBAQEAAAAAAAAAAAAABQcDBAYCCAH/xABREAABAwIACAYNBwkHBQEAAAABAAIDBBEFBgcSITFxsRMUQVFhchUiMjNSVHOBkZKhs9E0U2KTssHSCCM1QkR0gpSiFiSDtMLD4RclQ2PwZP/EABsBAQEAAgMBAAAAAAAAAAAAAAABAgUDBAYH/8QAPxEAAgEDAAMMBwcFAAMBAAAAAAECAwQRBTFREhMhMjRBYXGBkbHBBhQzUoKh0UNTkrLC4fAVIiNCciRi8Rb/2gAMAwEAAhEDEQA/ALxQGOaZrBdxAHOUBo9ky7vUT3jwtQ9KuCZP3js3i59cfBMDI47N4ufXHwTAyOOzeLn1x8EwMjjs3i59cfBMDI47N4ufXHwTAyOOzeLn1x8EwMjjs3i59cfBMDI47N4ufXHwTAyOOzeLn1x8EwMjjs3i59cfBMDI47N4ufXHwTAyOOzeLn1x8EwMjjs3i59cfBMDI47N4ufXHwTAyOOzeLn1x8EwMjjs3i59cfBMDI47N4ufXHwTAyOOzeLn1x8EwMjjs3i59cfBMDI47N4ufXHwTAyOOzeLn1x8EwMjjs3i59cfBMDJ+HCTm98hewc47YDamBk3aeobILtII/8AtahTKgCA8yPDQSdQQEXSQ8O7hZNLAbRsOrRylXUTWSwChQgCAIAgNevrWQRmWVxbG22c4Nc61yANDQTrIQER/bOh+fP1M34EBNUtS2VjZIznMc0FpsRcHoOkIDISgIQY3UXz5+pm/CgJLB2EI6hnCQuL2ZxF81zdI16HAc6A2kAQBAEAQBAEAQBAEAQBAEBF11NwR4aIWt3bBqLee3IqQkIJQ9ocNRF1CmRAR+G32iPTo9JVRGbdMzNY1o5GgexQplQBAEAQBAYK+lbNE+J3cvY5p6A4WuOlAUPMXRvdG/Q9ji1w5nNNiPSCoZFpZNK/haMxk6YpHN/hd24PpLh5lSMlsba3gKKZ97HMzG9aQ5gI2Xv5kIVAKhQpcuLtHwNLFGRZwYC4fTd2zh6SVSEigCAIAgCAIAgCAIAgCAIAgPx7QQQdRFjsKAjMBO7TN5nEKsiJRQpGYe70do3qojJGPUNgUKekAQBAEAQBAU1lQoOArjIBZk7A8c3CN7V4Hoaf41Co28kuEs2rfCToliuOl8ZuB6rn+hAybyt4QzIoIAdL5HSHqxiwB87/AOlUI4jFam4zWQw6wZAXeTZ27gdoaR51Cl7KmIJQHljwdRB2G6A9IAgCAIAgCAIAgCAIAgCAicB6ndcqsiJZQpGYe70do3qojJGPUNgUKekAQBAEAQBAcPldwbwtDw7Rd9PIHatPBP7R42aWu/gRlRU+LWFeLVkE5NgyZuceaN3av/pLlCnQZUsJ8LhJ7Ae1hjZGOa9s9x9L7fwoRE1kboc+WepI0MYImH6TznO84DW+siDO+xqw8ygpnTvGc6+bGy9s+U6m35BoJJ5gVSFJ4Wxgnq3F08rn6dDLkRt6Gs1Dbr6SoZGpT1RY4OY4scNTmOLSNhGkICz8n2Obp3ikqXZ0hBMUp1vsLljud1gSDy2N9OukZ35Qh8/xYQfYfnH6vDd8VDIubEt5dQQEkklh0k3/AFiqYnB4+Vbm18gD3AZsegOI/UChScyX1Bfxm7i63BayTr4RUM7tCBAEAQBAEBE4D1O65VZESyhSMw93o7RvVRGSMeobAoU9IAgCAIAgCA18I0bZ4ZIX6WSRuY7qvBad6A+Wqhjo3vik7uN7o3j6bCWuHpBUMjJPWOke6R7i57nFznHWXHSSgL+yYYO4DBkJIs6YGd3Twmln9AjHmVIzj8ttaeGpob6BG+QjnLiGg+bNd6SowiDyX4Mjq68NmaHxxwulLHC7XODmsaHDlF33t9FCs73KjgSHiLqhkTGSwuYQ5jQ0ljnhhYbax21/MqRFT4HrzDUQyg2zJmO8wcCR6LhQp9IlUxPmiGbQNgUMi+MQTfBtMf8A1n7RVMWVvlHlthKUfRj921QyR0OR99zVbIP91UjLHQgQBAEAQBAROA9TuuVWREsoUjMPd6O0b1URkjHqGwKFPSAIAgCAIAgCA+csrdFxfC81tDZmsnaLcjxmO23fHIfOoVHOYFo3VVTDTNveaZkdxrDXEBz/ADNufMhT6uijDWhrRZrQAAOQDQAqYlJZc32r4f3Qe8eoVDIc+9fN+5u95GiDLGynm2Canqs96xUiPnvhVDI+rCqYnyvBN2o2DcoZH0Nk7N8F0vkz9pypiyrsqElsKTD6MXu2qGSOkyKPuazZB/uoiMtBUgQBAEAQBAROA9TuuVWREsoUjMPd6O0b1URkjHqGwKFPSAIAgCAIAgCAoT8oN9q+n/dP9xyjKjnskb74bo+tN/lpUQZ9OKkKIy+PthCD9zHvZFGVDIK++EJv3J3vY0QZZeVU2wPVdWP3rFSI+cOFUMj66KpifI9NN2jeqNyhkfSeTU3wVS+SP2nKmLKmysSWwtN1IvdtUMkdPkJfc1uyn/3kRGWwqQIAgCAIAgInAep3XKrIiWUKRmHu9HaN6qIyRj1DYFCnpAEAQBAEAQBAfPv5RjrV9N+5n3jkBzuRl98OUe2b/LSqFPqRUhQH5QrrYRp+miHsleoyo8/k+SXwlMP/AMLvexIgy0crhtgWrP0I/esVIj5m4S+ga/vWJkfZBWRifHNNJ2jeqNyhkfT2S83wRR+R/wBTlTFlP5YJLYYn6kPu2qFR1P5P77ururTb50QZcCpAgCAIAgCAicB6ndcqsiJZQpGYe70do3qojN+M6BsChT1dALoBdALoBdALoBdAfPf5SPy6m/dP9xyA5rIof++0n+P/AJeVAfVN0BSX5SODnWo6sDtQZIXnmc6z2Dz5svoQFfZLsbWYLwg2olDjC+N0MpaLuax5a7PA5bOY245roDv8rWU6iq6E0VDI6czPYZH8FIxrI43B9u3AJcXNbqFrX084FY4mULqvCFLTtF8+pZnD/wBbDnyHzNa4+ZQp9elUh8XRSWAGqwtbpHIoUu/EjKlQUeCYYZnSGqhY5nF2RPJfZxLXCS2YAQRrOjT5wKrxjxhkr6qWrlzQ+Rw7VupjGgNawc9gBp5dJQpaH5Ozrur+rS76hERlzXVILoBdALoBdALoCLwHqd1yqyIllCkZh7vR2jeqiM3o9Q2BQp6QBAEAQBAEAQFN5bcS6/CNXBJR0xnYymzHO4WFln57jaz3A6iEBCZLsnmE6LC1NU1NIYoI+Fz38NA62dC9g0NeSdLgNXKgL/QEdjBgaGuppKWobnRSNsbGzmkaWvaeRwNiNiA+dMZ8j2EaV54vHx6C/ayREB9uQPiJuDsuOlAQ2D8nGFp3ZrcH1DNNi6VvBNHTeS2jYgL0yW5Nm4JDp5ntmrXtzS5t8yKPWWR30kk2u421AADTcCwboD5px8yZ19PWTPpqaSqppJXPidA3PLWvcXcG5g7YFt7XtY6+gAbOJ2R+tqnh1aHUNPrdctMzx4LGacza7VzFAb2P+TOtdXO7HUN6NsMTIs2aBo7RgDtD3hxN73J0k3OlAddkRxWrcHmsNbAYOF4vwd5In52Zwud3Dja2e3XzoC0UAQBAEAQAICLwHqd1yqyIl1CkZh3vR2jeqiM3IzoGwKFPV0AugF0AugF0AugF0AugF0AQBAEAQBAEAugF0AugF0AugF0AugF0AugAKAjcB6ndcqsiJdQpGYd70do3qojNuPUNgUB6QoQHmSQNaXOIa0AlziQAANZJOoI3gsYuTSSy2cRhjKC1pLaWMSW/8slw2/0WDSRtIXUndJcEUegtdAykt1XljoWvterxIKTHmtOqSNnVib/quuF3NQ2UdC2i5m+1+WDXdjfXH9pd5ooRuYpv9Tacq0TZr7P5y+pidjRWn9ql82aNwU36ptM1oy0X2a+ZifjBVnXVVHmlcNxU32e1masLZfZx7kYjhipOuqqf5mX8Sm+T2vvM/VLf7uP4V9DycKVHjNR9fL+JTdy2svq1D7uP4V9Dz2Rn+fn+uk+KbuW1l9Xo+5HuX0PzshN8/N9c/wCKbqW0u8UvcXcj94/N8/N9dJ8U3ctpN4pe4u5HttbP4xN9dJ8VN3LazF0aPuLuRmZUVPJVTfzEvxV3yW1mDp2/PTX4UZ2TVnJVzfzU3xTfJbX3nG4WvPSj+GJsxzYQ5KuU7ah53rJVJ7WcUoWXPTX4UbLKnCnJUOP+JGftBZKrU2nE6WjueC7n5GVtZhjke4/yh3hZKpW2+Bxujovnj+cztwphlouYy/8AwYnH0MWSqVjjdroqX+2O1rxPdDj/ACsfmVlPa2ssa5j27Y3nT6Qso3TTxJGNbQVOcd1bz7+FPtX7nb0FdHPGJYXh7DqI5+UEHSD0FdqMlJZR52tRnRm4VFhmysjjCABAR2A9TusVWREuoUjMO96O0b1URmyzUNgUKekAQFcZQ8Nl8vFGG0cdjJb9eXWGnobo8+wLo3NTL3KPV6EslCnv8tb1dC/fw6zjl1TfBAEAQBAEAQBAEAQAFCGVkxCmDFwybUVUhwypm7DV9KHXlSN+Cs6VUzrypElT13Ss1I6s6JJ02Eelcsah1J0DZrY4atmZOwPH6rtT2nna7WNy5HJSWGcdKVW3luqbx4PrRyFDPJgmszHOzqeS2ceR0RNhJbkc3l8/OFxwk6U+g3NenDSNtuksTWroezqfN+zLOutgePCAIDQwHqd1iqyIl1CkZh3vR2jeqiM2GahsChT0gAQFHVs/CSySa8+Rz/WcT961Enltn0WlDe6cYbEl3I6XEHAkFY6YTtLgxsZbZ7m2zi+/ckX7kLnt6cZ5yarS95VtlB0njOc8CerG3rOw/sJQ/NP+vl/Euz6vT2Gk/rV57y7l9B/YSh+af9fL+JPV6ewf1q895dy+g/sJQ/NP+vl/Enq9PYP61ee8u5fQi8Z8UaSCklmijc17GgtJlkNjnAaibHWuOrQhGDaR27DSlzWuIwnLgfQtnUVwukepCAIAgOrxBwHBWGcTsL8wRZtnubbPz79yRfuQuxb04zzujTaYvK1sob08ZzngT1Y29ZL434q0tNRyTQxubI0xgEyyO7qRrToJtqJXJWowjBtHS0bpO4r3MadR8DzzLmTewr1dM9MLoDIyUhTBg4pmzFVIcUqZuw1ahwSpG/BWdKyydaVIkaeu6VkpHWnRNPGpwlpw490x4IP0XdqR9n0LKTyjm0enTrY2rwO3xbnMlHA8m5MLATzuaM0n0grY0nmCZ5u/huLmpFe8/qSSzOqEBo4D1O6xVZES6hSMw73o7RvVRGZ2ahsChT9QGvhKbg4ZX+DE93qtJUk8RbOWhDd1Yx2tLvZSLRoWoPojOjxOxiZQulL43ycIGAZpaLZmdrv1vYuajVVPOTV6TsJXaiotLGdfTj6HUR5RoXODeLzaSB3TOU2512FdLYaiWgKqTe7XzO2XaNCczjBjjHRzcC6GR5zA7OaW2s6+jSehcFSuoPDRtrPRM7mlvkZJcOOc53D+PEVTTSQNhlaXtADiWWFiDpsehcNS4UotYNnZ6GqUK0ajknjrOHXUPQBAEAQHe5J+6qurBvlXctOfs8zznpDqpfF+kn8of6Ol60XvWLluPZv+c5rdDcsh8X5WVGtce1CAIAgPbZCFDFxTNiKpQ4pUzdhq1DglSM1XPnRPb9Hdp+5XJhThuaiZ22IMmdQRjwXyN/rLv9S2Vvw00ec01HF5J7UvDHkdCuc1QQGngPU7rFVkRLqFIzDvejtG9VEZmZqGwID9QEXjS+1FUeRcPWGb964q3EZ3dHLN3T/6Xy4Sn1qz3oQGWl74zrt3hVazCpxH1Mvtbc+clUZSfl58ize5a+5457HQfJe1+RzMMec5rRoLnBt+kmy4Ess20pbmLew7L/pxP8/D6r12fVZbTRf/AKCl7j+RyeE6MwTPhcQ4sdmkjUSOULryjuXg3NCqq1ONRc5P4GxJlqoGTtmia197NcHXFnFvJsXNC3co5ya650xToVXTcW2urZkj8ZMX30LmNe9knCBxGaCLZthpvtWFSk6eMnZsb6N2pOKaxjX0nS5J+6qurBvlXPac/Z5mq9IdVL4v0k/lD/R0vWi96xctx7N9nia3Q3LI/F+VnIYIxBqJmB8r20wIuGuYXvt9Jtxm+m/QF14W0pLL4Dd3Om6NKW5gt124Xfw57sGDGHEuakjMoe2eId2WsLXNHhFtz2vSDo2aVjUt5QWdZyWWl6VzPcNbmXNw5T7eDh7DmVwG2NnB9BLUSCKFhkeeQcg5XOJ0AdJWUYuTwjirV6dGG7qPCOvpsm0pF5KmON3gtidIPSXN3Lsq0fOzST9IKaf9lNtdLx5M1sJ5P6iJpdE9lRbW0Asf5mkkH0rGVtJauE5aGnaFR4mnH5ry8Dk84gkG4IJBBFiCNBBHIV1sG5wmsmVs+gjnChg4cJ3+TWS9LI3mqDbYWM++62FrxH1nl9PxxcRe2PmzrV2jRBAamAtTusUYRLqFIzDvejtG9VEZkZqGwID0gILHd9qCb+AemRoXDcezf85zZaIWbyHb+VlUrWHuAgMtL3xnXbvCq1mFTiPqZfa2585Koyk/Lz5Fm9y19zxz2Og+S9r8jnaHvsflWfaC4I60bSr7OXU/Avlbc+dFK42fLqjyx3Bautx2e80dyWn1Fl4ifo+DY/3jl3qHs0eU0tyyfZ4I5jKt3yn6km9i4LvWjb+j3Eqda8z3kn7qq6sG+VW05+zzMfSHVS+L9J3GFKiKKIyVBaImFriXC4Dg4FpA5XZ2ba2m9l2pNJZlqPP0KdSpNQpcZ58OHsxr6CIwNjlTVU3AMErHm+YZGtAfbSQ2zjpsCdNlxwrxm8I7t1omvb098lhrnxzfJfIn5og9rmOF2uaWuB5WkWIXK1lYNdGTjJSWtFCSxljnMOktcWk9LTb7lqGscB9FjLdJSXOW5iLgltPSMdb87M0SSOtps4Xa3YARo57862VCG5h1ni9LXTrXDX+seBeb7X8sGbGDGmCic1kgkfI4Z2ZGGkhurOOcQANB9CtStGHAzCz0bWuk5Qwkud7exM38D4Uiq4hNCSWkkEEWc1w1tcOQ/ELOE1NZR1rm2qW9Te6mvxOEynYJax8dUwAcISyS3LIBdrtpAcD1QupdQw1JHotA3LlGVGXNwrq5/n4nDrqHoDv8mTvzU45pGn0t/wCF3rTUzy3pCv8AJB9D8TtF2zzwQGrgLU7rFGES6hSMw73o7RvVRGe2ahsCA9XQHP4+H+4S9aP3jVwXPs32G10LyyPxflZVi1p7UIDLS98Z127wqtZhU4j6mX4tufOSp8pPy8+RZvctfc8c9joPkva/I52h77H5Vn2guCOtG0q+zl1PwL6W3PnRSmNvy6o8sdwWrrcdnvNHclp9RZmIf6Pg2P8AeOXeoezR5TS3LJ9ngjmMq3fKfqSb2Lgu9aNv6PcSp1rzPeSfuqrqwb5VbTn7PMx9IeLS+L9JP5Q/0dL1ovesXLcezf8AOc1uhuWQ+L8rK1xZeRW05HjEY8xcAfYSujS466z1V8k7apn3X4F3LangSh8M6J5/LS/bctTPjPtPolr7KHVHwRelOzNY0DUGgegLarUfPZvMmyosfZCcIzg/q8GBs4Jjt5K11x7RntdERSs4Y58/mZ0+Spx4KccnCtPnLbHcFz2mpmo9IF/kg+h+Jv5S2A0N/BmYRt0t3ErO54h19BvF1jamVSteexO7yYntagdMe567tpz9h5n0h10/i8juLruHmxdAa2AtTusUYRLqFIzDvejtG9VEZ6YdA2BUH7dAQGPfyCXrR+8auC59m+zxNpoXlkfi/KyrVrD2wQGSl74zrt3hVazCpxH1Mv1bc+clT5Svl58ize5a+5457HQfJe1+RzlCfzsflWfaC4I60bSr7OXU/Avtbc+dFKY2/Lqjyx3Bautx2e80dyWn1FmYh/o+DY/3jl3qHs0eU0tyyfZ4I5fKv3yn6km9i4LvWjb+j3Eqda8z3km7qq6sG+VW05+zzMfSHi0vi/SdBlE/R0vWi96xctx7N/znNboblkPi/KyssXPllN+8xfbC6NPjrrPV3vJqn/L8C8VtTwBQ2G+/1Hl5vtuWpnxn2n0S19lT6o+CL3j1DYFtj549Zo1OA6WV5kkpoJHutnPdE0uNgALkjToAHmWDpwby0dineXFOKjCcklzJszUODoYARDFHEHG7gxgbcjlNlYxUdSOOrXq1cOpJvG15IDKT8gPlY964rniGy0JytdTKnWuPZHdZMu5qD0x7n/Fd205+w8x6Qvhp/F5Hb3XdPOC6AwYC1O6xUYRLqFIzDvejtG9VEYZqGxUh6QEHjq29BNsYfRI0rguPZs2WiHi8h2/lZVK1h7kIDLS98Z127wqtZhU4j6mX8tufOSpspXy8+QZvctfc8c9joPkva/I5yh77H5Vn2guCOtG0q+zl1PwL8W3PnRSeNvy6o8sdwWrrcdnvNHclp9RZuIf6Og2P945d6h7NHlNLcsn2eCOXysd8p+pJvYuC71o2/o/xKnWvM95Je6qurBvlVtOfs8zH0h4tL4v0nQZRP0dL1ovesXLcezf85zW6G5ZH4vysrHFz5ZTfvMX2wujT466z1d7yap/y/AvJbU8AULhvv9R5eb7blqZ8Z9p9EtfZU+qPgi+I9Q2BbY+ePWVdjjh+qir5446iRkbTHmtBFheJjjbRzknzroVqklNpP+YPW6NsbepawnOCbeeH4mQ4xlrjqqZjst8Fx77Pad16PtF/ojBXYZqpmZk00r2XBzXarjVyLGVSTWGzkpWlvTluqcUn0EcsDtHf5NG/mpjzytHob/yu9aameV9IX/kguh+J2a7h54IDDgLU7rFRlRLqFIzDvejtG9VEZ+MOgbFSH7dARmNDb0VR5Fx9UZ33LirL/G+o7ujni7p/9L58BUN1qj3ougMtIfzjPKN+0FVrManEfUy/1tz5yVLlLP8Afz5CPe5a+5457HQfJe1+RzlCfzsflWfaC4I60bSr7OXU/Av1bc+dFI43m1dU+VO4LV1uOz3mjuS0+otLEmFzKCBr2ljs1xzSLGznucLjk0ELv0U1BZPJaUnGd3NxeVnwSRyeVnvlP1JN7F17vWjcej/Eqda8z3kkPbVXVg3ypac/Z5k9IeLS+L9J0GUY/wDbpetF71i5rj2b7PE1uheWR+L8rK0xWYXV1MBr4dh8zTnH2ArpUlma6z1V/JRtqjfuv58BeC2h4EoPDJvPP0zy+17lqZ8Zn0S24KUOqPgi96WQOjY4anMaRsIutqnlHz6pHcyafMyosoMRbhGYn9cRub1eDay/pY70LXXC/wAjPZ6HknZwS5sr5t+Z1eShp4tMeQ1FvQxvxXYteK+s0/pA/wDNBf8Ar5s3MpjrUB6Zo99/uWVzxDg0Gv8AyuxlTXWvPYljZN2WpZHeFUG2wMYN91sLRf2PrPJaflm4itkV4s6u67Roj9ugMWAtTusVGVEuoUjMO96O0b1URnluobFSH6gNfCEWfDIzwont9ZpCklmLRy0J7irGWxp9zKTa7QtMfRnrP26EMtIfzjPKN+0FVrMKnEfUz6CW3PnRUeU0/wB/PkI97lr7njnsdCcl7X5HLRS5jg/XmuDrdU3XXTwbaUd0nHafQbHAgEG4IuDzg8q3B85aaeGRFVi5Rmc1ckTTIO2c97nZgLR3ZaTm3AA025LrjdKGd00dyF/cqkqEJPGxa+HmzrN/BteyoiE0RJjcXZpta4a4tvsNllGSkso69ajKjNwnrWPmslf5Wu+U3Uk3sXUu9aPRej/Eqda8z3kiPbVXVg3ypac/Z5k9IeLS+L9J3mFJIWxHjGZwLi1js8AtOe4NAdfRYkgLtyax/dqPP0I1HNb1ndLhWNfBwmjgrFekpZDLDDmyWIBL3uzQdeaHE2WMaMIvKRz19I3FeG4qS4OpLvwSdXUtijfK82Yxhc48zWi5WbeFlnVp05VJqEdbeCgHylxLnd04lx2k3K1Gcn0RRUVhakWzk7w22embASBNA0NLeUxDQx45xazT0jpC2FvUUo450eP0xaSpV3UXFlw9vOvPq7SYwzi/TVmaZ489ze5cHOa4Dmu0i46CuSdOM9aOnbX1e2zvcsZ6n4m3g6gjp42xQsEcbdTRc69JJJ0k9JWUYqKwjhrVp1pudR5bK8yn4bbI9lJGQ4Ruz5SDo4WxaGbQC6+0cxXTuaib3KPSaDtJQi60ufgXVt7eY4S66pvy08Q482hjPhOkd/WQPYAtnbLFNHitNSzeS6EvBHQLnNUEB4wFqd1ioyol1CkZh3vR2jeqiM8N1DYqQ/UABQhSNdDwUskdrZkj2W6GuI+5aeSw2j6PRqb5TjPak+9GG6hyH7HIWkOGsEEbRpQjWVhnU/8AUOu54fqv+Vz+szNT/RLXp7/2ILDGFpKuXhps0vzQ3tW2Fhe2jzlcU5ubyzYW1tC3huIajSusTnOmwLj1VUsbYQI5Y2izOEDs5rRqaHAjQOlc0K8orBq7nRFCvNz4U3rxzmnh3GqprBmyvDY734KMFrCeQu0ku85to1LGdWU9ZzWujqFs8wXDtfC/2M2C8c6qmibBEYhGy+bnR3Oklxub85Ksa84rCMK+iretUdSecvpNLDuH5q0sdOWEsBDc1uboda99PQFjOpKes57WzpWyap54dvQfuAsYJ6IvMBYOEDc7OZndxnWtp0d0UhUlDUS6sqV0kqmeDOMdOPobWF8cKqqhdBMYjG4tJzY7HtXBw035wFlOtKSwzit9GUKFRVIZyunasGXAuO1XStEYcyaMaGtlBJaOZrgQbbb2VhXnFYMLnRNvXlummn0ea/8Ahiw/jfU1jeDkLI4r3McYIDiNIzySSbHk0Do0KVK0p8D1GdpoyhbPdRy5bX5EDdcRsDJTVL43iSN7o3tN2uaSCDt+5E2nlGM4RnFxksp8x1dJlGrGCz2wTWHdOY5rj0nNIHoAXYVzNazUVNB20nmLa7cr5rPzNfCePtZO0sDmQNOvgWkOtzZ7iSNosVjK4nLoOShoe1pPdNOT6dXdwfPJzF1wm1PzOQFy4vQGOkgYRYiFmcOZxFyPSSttSWIJdB8/vqiqXNSS1bpkgszqhAecBandYqMqJdQpGYd70do3qojMbdQ2KkP1AEBXmULAbmycbjF2OsJrfqvGgP2EWG0dK6NzS4d2j1OhL5Sh6vN8K1dK2da8Oo4vOXUPQjOQDOQDOQDOQDOQDOQDOQDOQDOQDOQDOQDOQDOQDOQDOQDOQDOQE5ilgQ1k4uDwEZBldyHlEXSTy8wv0X5qNLdy6DXaTvla0uB/3vV9ezx7S21tDwwUAQH5gLU7rFRlRLqFNHC8edGQiIzQpZc5g5wLHaFmQzXQC6A8uAIIIBBFiCLgg6wQgTaeUcbhjECN5L6aTgCf/G4FzP4Trb7R0BdSdqnwxeDf2unqkFuay3XTqfbzP5EA/EOtHi7tkrvvaFw+qz6DZLTto/e7v3MMmJVcNULXdWaP7yFPV6mw5I6Zs3/tjsfkjA7FOvH7K/zSQnc9TeKmzwOVaVs39ou6X0MZxYrR+yy/0HcVN5qbC/1O0+8Xz+h4di9WD9ln80ZO5Tep7DNaQtX9pHvMbsC1Q10lT5qeQ7gm9T2PuMle2z+0j+JfU8diqnxWq/lZvwqbiWx9zMvW7f7yP4o/U/OxdT4rVfy034U3Etj7i+tUPvI/ij9R2LqfFar+Wm/Cm4lsfcPWqH3kfxR+oGCqnxWq/lpvwqbiWx9zJ63b/eR/FH6ntuBao6qSp89PKN7Vd7nsfcYu9tl9pH8S+plbi/WH9ln88ZG9Xep7GYvSFqvtI957GLNaf2WX+kbyrvM9hj/U7T7xfP6HsYp15/ZX+eSEb3q7xU2GL0rZ/eLul9DPHiXXHXC1vWmi+5xVVvU2HHLTNmv989j80Z24iVp+YG2U/c0q+rT6DjenbRe93fuSuDMnmkGpmBHLHCDp6OEdybBfpXJC095nSuPSDgxRh2v6L6nb0dKyFgjiY2NjdTWjR0npPSu5FKKwjz1WrOrJzm8tme6pxi6Axzy5rSfRt5EBsYEizWaeXSsWVEmoU8yNuLICAqYHROLm6QdYWSZi0GVrTru08xCpD3xpnhD2oBxpnhD2oBxpnhD2oBxpnhD2oBxpnhD2oBxpnhD2oBxpnhD2oBxpnhD2oBxpnhD2oBxpnhD2oBxpnhD2oBxpnhD2oBxpnhD2oBxpnhD2oBxpnhD2oBxpnhD2oBxpnhD2oBxpnhD2oBxpnhD2oBxpnhD2oBxpnhD2oBxpnhD2oDy+sYNRv0AIDzDC6ZwJFmjUFGypE/DHmiyxMj2gCA8SRh2tAaUuDGnkQGLsQ1MkwOxDUGB2IagwOxDUGB2IagwOxDUGB2IagwOxDUGB2IagwOxDUGB2IagwOxDUGB2IagwOxDUGB2IagwOxDUGB2IagwOxDUGB2IagwOxDUGB2IagwOxDUGDJFgto5EKbscQbqCAy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jpeg;base64,/9j/4AAQSkZJRgABAQAAAQABAAD/2wCEAAkGBxIQEBQQEBAQDxAUEBYVEhASDxIVFRUPFBcbFhcRFRQYHCggGBolHhcUITEhJSotLi4uFx8zRDMsOSgtMSsBCgoKDg0OGxAQGiwkHSUsKzQvLS8sLCwsLCwsLC4tLCwsLSwsLCwuLCwsLCwsLCwsLCwsLCwsLCwvLCwsLCwsLP/AABEIAOEA4QMBEQACEQEDEQH/xAAcAAEAAgMBAQEAAAAAAAAAAAAABQcDBAYCCAH/xABREAABAwIACAYNBwkHBQEAAAABAAIDBBEFBgcSITFxsRMUQVFhchUiMjNSVHOBkZKhs9E0U2KTssHSCCM1QkR0gpSiFiSDtMLD4RclQ2PwZP/EABsBAQEAAgMBAAAAAAAAAAAAAAABAgUDBAYH/8QAPxEAAgEDAAMMBwcFAAMBAAAAAAECAwQRBTFREhMhMjRBYXGBkbHBBhQzUoKh0UNTkrLC4fAVIiNCciRi8Rb/2gAMAwEAAhEDEQA/ALxQGOaZrBdxAHOUBo9ky7vUT3jwtQ9KuCZP3js3i59cfBMDI47N4ufXHwTAyOOzeLn1x8EwMjjs3i59cfBMDI47N4ufXHwTAyOOzeLn1x8EwMjjs3i59cfBMDI47N4ufXHwTAyOOzeLn1x8EwMjjs3i59cfBMDI47N4ufXHwTAyOOzeLn1x8EwMjjs3i59cfBMDI47N4ufXHwTAyOOzeLn1x8EwMjjs3i59cfBMDI47N4ufXHwTAyOOzeLn1x8EwMjjs3i59cfBMDI47N4ufXHwTAyOOzeLn1x8EwMjjs3i59cfBMDJ+HCTm98hewc47YDamBk3aeobILtII/8AtahTKgCA8yPDQSdQQEXSQ8O7hZNLAbRsOrRylXUTWSwChQgCAIAgNevrWQRmWVxbG22c4Nc61yANDQTrIQER/bOh+fP1M34EBNUtS2VjZIznMc0FpsRcHoOkIDISgIQY3UXz5+pm/CgJLB2EI6hnCQuL2ZxF81zdI16HAc6A2kAQBAEAQBAEAQBAEAQBAEBF11NwR4aIWt3bBqLee3IqQkIJQ9ocNRF1CmRAR+G32iPTo9JVRGbdMzNY1o5GgexQplQBAEAQBAYK+lbNE+J3cvY5p6A4WuOlAUPMXRvdG/Q9ji1w5nNNiPSCoZFpZNK/haMxk6YpHN/hd24PpLh5lSMlsba3gKKZ97HMzG9aQ5gI2Xv5kIVAKhQpcuLtHwNLFGRZwYC4fTd2zh6SVSEigCAIAgCAIAgCAIAgCAIAgPx7QQQdRFjsKAjMBO7TN5nEKsiJRQpGYe70do3qojJGPUNgUKekAQBAEAQBAU1lQoOArjIBZk7A8c3CN7V4Hoaf41Co28kuEs2rfCToliuOl8ZuB6rn+hAybyt4QzIoIAdL5HSHqxiwB87/AOlUI4jFam4zWQw6wZAXeTZ27gdoaR51Cl7KmIJQHljwdRB2G6A9IAgCAIAgCAIAgCAIAgCAicB6ndcqsiJZQpGYe70do3qojJGPUNgUKekAQBAEAQBAcPldwbwtDw7Rd9PIHatPBP7R42aWu/gRlRU+LWFeLVkE5NgyZuceaN3av/pLlCnQZUsJ8LhJ7Ae1hjZGOa9s9x9L7fwoRE1kboc+WepI0MYImH6TznO84DW+siDO+xqw8ygpnTvGc6+bGy9s+U6m35BoJJ5gVSFJ4Wxgnq3F08rn6dDLkRt6Gs1Dbr6SoZGpT1RY4OY4scNTmOLSNhGkICz8n2Obp3ikqXZ0hBMUp1vsLljud1gSDy2N9OukZ35Qh8/xYQfYfnH6vDd8VDIubEt5dQQEkklh0k3/AFiqYnB4+Vbm18gD3AZsegOI/UChScyX1Bfxm7i63BayTr4RUM7tCBAEAQBAEBE4D1O65VZESyhSMw93o7RvVRGSMeobAoU9IAgCAIAgCA18I0bZ4ZIX6WSRuY7qvBad6A+Wqhjo3vik7uN7o3j6bCWuHpBUMjJPWOke6R7i57nFznHWXHSSgL+yYYO4DBkJIs6YGd3Twmln9AjHmVIzj8ttaeGpob6BG+QjnLiGg+bNd6SowiDyX4Mjq68NmaHxxwulLHC7XODmsaHDlF33t9FCs73KjgSHiLqhkTGSwuYQ5jQ0ljnhhYbax21/MqRFT4HrzDUQyg2zJmO8wcCR6LhQp9IlUxPmiGbQNgUMi+MQTfBtMf8A1n7RVMWVvlHlthKUfRj921QyR0OR99zVbIP91UjLHQgQBAEAQBAROA9TuuVWREsoUjMPd6O0b1URkjHqGwKFPSAIAgCAIAgCA+csrdFxfC81tDZmsnaLcjxmO23fHIfOoVHOYFo3VVTDTNveaZkdxrDXEBz/ADNufMhT6uijDWhrRZrQAAOQDQAqYlJZc32r4f3Qe8eoVDIc+9fN+5u95GiDLGynm2Canqs96xUiPnvhVDI+rCqYnyvBN2o2DcoZH0Nk7N8F0vkz9pypiyrsqElsKTD6MXu2qGSOkyKPuazZB/uoiMtBUgQBAEAQBAROA9TuuVWREsoUjMPd6O0b1URkjHqGwKFPSAIAgCAIAgCAoT8oN9q+n/dP9xyjKjnskb74bo+tN/lpUQZ9OKkKIy+PthCD9zHvZFGVDIK++EJv3J3vY0QZZeVU2wPVdWP3rFSI+cOFUMj66KpifI9NN2jeqNyhkfSeTU3wVS+SP2nKmLKmysSWwtN1IvdtUMkdPkJfc1uyn/3kRGWwqQIAgCAIAgInAep3XKrIiWUKRmHu9HaN6qIyRj1DYFCnpAEAQBAEAQBAfPv5RjrV9N+5n3jkBzuRl98OUe2b/LSqFPqRUhQH5QrrYRp+miHsleoyo8/k+SXwlMP/AMLvexIgy0crhtgWrP0I/esVIj5m4S+ga/vWJkfZBWRifHNNJ2jeqNyhkfT2S83wRR+R/wBTlTFlP5YJLYYn6kPu2qFR1P5P77ururTb50QZcCpAgCAIAgCAicB6ndcqsiJZQpGYe70do3qojN+M6BsChT1dALoBdALoBdALoBdAfPf5SPy6m/dP9xyA5rIof++0n+P/AJeVAfVN0BSX5SODnWo6sDtQZIXnmc6z2Dz5svoQFfZLsbWYLwg2olDjC+N0MpaLuax5a7PA5bOY245roDv8rWU6iq6E0VDI6czPYZH8FIxrI43B9u3AJcXNbqFrX084FY4mULqvCFLTtF8+pZnD/wBbDnyHzNa4+ZQp9elUh8XRSWAGqwtbpHIoUu/EjKlQUeCYYZnSGqhY5nF2RPJfZxLXCS2YAQRrOjT5wKrxjxhkr6qWrlzQ+Rw7VupjGgNawc9gBp5dJQpaH5Ozrur+rS76hERlzXVILoBdALoBdALoCLwHqd1yqyIllCkZh7vR2jeqiM3o9Q2BQp6QBAEAQBAEAQFN5bcS6/CNXBJR0xnYymzHO4WFln57jaz3A6iEBCZLsnmE6LC1NU1NIYoI+Fz38NA62dC9g0NeSdLgNXKgL/QEdjBgaGuppKWobnRSNsbGzmkaWvaeRwNiNiA+dMZ8j2EaV54vHx6C/ayREB9uQPiJuDsuOlAQ2D8nGFp3ZrcH1DNNi6VvBNHTeS2jYgL0yW5Nm4JDp5ntmrXtzS5t8yKPWWR30kk2u421AADTcCwboD5px8yZ19PWTPpqaSqppJXPidA3PLWvcXcG5g7YFt7XtY6+gAbOJ2R+tqnh1aHUNPrdctMzx4LGacza7VzFAb2P+TOtdXO7HUN6NsMTIs2aBo7RgDtD3hxN73J0k3OlAddkRxWrcHmsNbAYOF4vwd5In52Zwud3Dja2e3XzoC0UAQBAEAQAICLwHqd1yqyIl1CkZh3vR2jeqiM3IzoGwKFPV0AugF0AugF0AugF0AugF0AQBAEAQBAEAugF0AugF0AugF0AugF0AugAKAjcB6ndcqsiJdQpGYd70do3qojNuPUNgUB6QoQHmSQNaXOIa0AlziQAANZJOoI3gsYuTSSy2cRhjKC1pLaWMSW/8slw2/0WDSRtIXUndJcEUegtdAykt1XljoWvterxIKTHmtOqSNnVib/quuF3NQ2UdC2i5m+1+WDXdjfXH9pd5ooRuYpv9Tacq0TZr7P5y+pidjRWn9ql82aNwU36ptM1oy0X2a+ZifjBVnXVVHmlcNxU32e1masLZfZx7kYjhipOuqqf5mX8Sm+T2vvM/VLf7uP4V9DycKVHjNR9fL+JTdy2svq1D7uP4V9Dz2Rn+fn+uk+KbuW1l9Xo+5HuX0PzshN8/N9c/wCKbqW0u8UvcXcj94/N8/N9dJ8U3ctpN4pe4u5HttbP4xN9dJ8VN3LazF0aPuLuRmZUVPJVTfzEvxV3yW1mDp2/PTX4UZ2TVnJVzfzU3xTfJbX3nG4WvPSj+GJsxzYQ5KuU7ah53rJVJ7WcUoWXPTX4UbLKnCnJUOP+JGftBZKrU2nE6WjueC7n5GVtZhjke4/yh3hZKpW2+Bxujovnj+cztwphlouYy/8AwYnH0MWSqVjjdroqX+2O1rxPdDj/ACsfmVlPa2ssa5j27Y3nT6Qso3TTxJGNbQVOcd1bz7+FPtX7nb0FdHPGJYXh7DqI5+UEHSD0FdqMlJZR52tRnRm4VFhmysjjCABAR2A9TusVWREuoUjMO96O0b1URmyzUNgUKekAQFcZQ8Nl8vFGG0cdjJb9eXWGnobo8+wLo3NTL3KPV6EslCnv8tb1dC/fw6zjl1TfBAEAQBAEAQBAEAQAFCGVkxCmDFwybUVUhwypm7DV9KHXlSN+Cs6VUzrypElT13Ss1I6s6JJ02Eelcsah1J0DZrY4atmZOwPH6rtT2nna7WNy5HJSWGcdKVW3luqbx4PrRyFDPJgmszHOzqeS2ceR0RNhJbkc3l8/OFxwk6U+g3NenDSNtuksTWroezqfN+zLOutgePCAIDQwHqd1iqyIl1CkZh3vR2jeqiM2GahsChT0gAQFHVs/CSySa8+Rz/WcT961Enltn0WlDe6cYbEl3I6XEHAkFY6YTtLgxsZbZ7m2zi+/ckX7kLnt6cZ5yarS95VtlB0njOc8CerG3rOw/sJQ/NP+vl/Euz6vT2Gk/rV57y7l9B/YSh+af9fL+JPV6ewf1q895dy+g/sJQ/NP+vl/Enq9PYP61ee8u5fQi8Z8UaSCklmijc17GgtJlkNjnAaibHWuOrQhGDaR27DSlzWuIwnLgfQtnUVwukepCAIAgOrxBwHBWGcTsL8wRZtnubbPz79yRfuQuxb04zzujTaYvK1sob08ZzngT1Y29ZL434q0tNRyTQxubI0xgEyyO7qRrToJtqJXJWowjBtHS0bpO4r3MadR8DzzLmTewr1dM9MLoDIyUhTBg4pmzFVIcUqZuw1ahwSpG/BWdKyydaVIkaeu6VkpHWnRNPGpwlpw490x4IP0XdqR9n0LKTyjm0enTrY2rwO3xbnMlHA8m5MLATzuaM0n0grY0nmCZ5u/huLmpFe8/qSSzOqEBo4D1O6xVZES6hSMw73o7RvVRGZ2ahsChT9QGvhKbg4ZX+DE93qtJUk8RbOWhDd1Yx2tLvZSLRoWoPojOjxOxiZQulL43ycIGAZpaLZmdrv1vYuajVVPOTV6TsJXaiotLGdfTj6HUR5RoXODeLzaSB3TOU2512FdLYaiWgKqTe7XzO2XaNCczjBjjHRzcC6GR5zA7OaW2s6+jSehcFSuoPDRtrPRM7mlvkZJcOOc53D+PEVTTSQNhlaXtADiWWFiDpsehcNS4UotYNnZ6GqUK0ajknjrOHXUPQBAEAQHe5J+6qurBvlXctOfs8zznpDqpfF+kn8of6Ol60XvWLluPZv+c5rdDcsh8X5WVGtce1CAIAgPbZCFDFxTNiKpQ4pUzdhq1DglSM1XPnRPb9Hdp+5XJhThuaiZ22IMmdQRjwXyN/rLv9S2Vvw00ec01HF5J7UvDHkdCuc1QQGngPU7rFVkRLqFIzDvejtG9VEZmZqGwID9QEXjS+1FUeRcPWGb964q3EZ3dHLN3T/6Xy4Sn1qz3oQGWl74zrt3hVazCpxH1Mvtbc+clUZSfl58ize5a+5457HQfJe1+RzMMec5rRoLnBt+kmy4Ess20pbmLew7L/pxP8/D6r12fVZbTRf/AKCl7j+RyeE6MwTPhcQ4sdmkjUSOULryjuXg3NCqq1ONRc5P4GxJlqoGTtmia197NcHXFnFvJsXNC3co5ya650xToVXTcW2urZkj8ZMX30LmNe9knCBxGaCLZthpvtWFSk6eMnZsb6N2pOKaxjX0nS5J+6qurBvlXPac/Z5mq9IdVL4v0k/lD/R0vWi96xctx7N9nia3Q3LI/F+VnIYIxBqJmB8r20wIuGuYXvt9Jtxm+m/QF14W0pLL4Dd3Om6NKW5gt124Xfw57sGDGHEuakjMoe2eId2WsLXNHhFtz2vSDo2aVjUt5QWdZyWWl6VzPcNbmXNw5T7eDh7DmVwG2NnB9BLUSCKFhkeeQcg5XOJ0AdJWUYuTwjirV6dGG7qPCOvpsm0pF5KmON3gtidIPSXN3Lsq0fOzST9IKaf9lNtdLx5M1sJ5P6iJpdE9lRbW0Asf5mkkH0rGVtJauE5aGnaFR4mnH5ry8Dk84gkG4IJBBFiCNBBHIV1sG5wmsmVs+gjnChg4cJ3+TWS9LI3mqDbYWM++62FrxH1nl9PxxcRe2PmzrV2jRBAamAtTusUYRLqFIzDvejtG9VEZkZqGwID0gILHd9qCb+AemRoXDcezf85zZaIWbyHb+VlUrWHuAgMtL3xnXbvCq1mFTiPqZfa2585Koyk/Lz5Fm9y19zxz2Og+S9r8jnaHvsflWfaC4I60bSr7OXU/Avlbc+dFK42fLqjyx3Bautx2e80dyWn1Fl4ifo+DY/3jl3qHs0eU0tyyfZ4I5jKt3yn6km9i4LvWjb+j3Eqda8z3kn7qq6sG+VW05+zzMfSHVS+L9J3GFKiKKIyVBaImFriXC4Dg4FpA5XZ2ba2m9l2pNJZlqPP0KdSpNQpcZ58OHsxr6CIwNjlTVU3AMErHm+YZGtAfbSQ2zjpsCdNlxwrxm8I7t1omvb098lhrnxzfJfIn5og9rmOF2uaWuB5WkWIXK1lYNdGTjJSWtFCSxljnMOktcWk9LTb7lqGscB9FjLdJSXOW5iLgltPSMdb87M0SSOtps4Xa3YARo57862VCG5h1ni9LXTrXDX+seBeb7X8sGbGDGmCic1kgkfI4Z2ZGGkhurOOcQANB9CtStGHAzCz0bWuk5Qwkud7exM38D4Uiq4hNCSWkkEEWc1w1tcOQ/ELOE1NZR1rm2qW9Te6mvxOEynYJax8dUwAcISyS3LIBdrtpAcD1QupdQw1JHotA3LlGVGXNwrq5/n4nDrqHoDv8mTvzU45pGn0t/wCF3rTUzy3pCv8AJB9D8TtF2zzwQGrgLU7rFGES6hSMw73o7RvVRGe2ahsCA9XQHP4+H+4S9aP3jVwXPs32G10LyyPxflZVi1p7UIDLS98Z127wqtZhU4j6mX4tufOSp8pPy8+RZvctfc8c9joPkva/I52h77H5Vn2guCOtG0q+zl1PwL6W3PnRSmNvy6o8sdwWrrcdnvNHclp9RZmIf6Pg2P8AeOXeoezR5TS3LJ9ngjmMq3fKfqSb2Lgu9aNv6PcSp1rzPeSfuqrqwb5VbTn7PMx9IeLS+L9JP5Q/0dL1ovesXLcezf8AOc1uhuWQ+L8rK1xZeRW05HjEY8xcAfYSujS466z1V8k7apn3X4F3LangSh8M6J5/LS/bctTPjPtPolr7KHVHwRelOzNY0DUGgegLarUfPZvMmyosfZCcIzg/q8GBs4Jjt5K11x7RntdERSs4Y58/mZ0+Spx4KccnCtPnLbHcFz2mpmo9IF/kg+h+Jv5S2A0N/BmYRt0t3ErO54h19BvF1jamVSteexO7yYntagdMe567tpz9h5n0h10/i8juLruHmxdAa2AtTusUYRLqFIzDvejtG9VEZ6YdA2BUH7dAQGPfyCXrR+8auC59m+zxNpoXlkfi/KyrVrD2wQGSl74zrt3hVazCpxH1Mv1bc+clT5Svl58ize5a+5457HQfJe1+RzlCfzsflWfaC4I60bSr7OXU/Avtbc+dFKY2/Lqjyx3Bautx2e80dyWn1FmYh/o+DY/3jl3qHs0eU0tyyfZ4I5fKv3yn6km9i4LvWjb+j3Eqda8z3km7qq6sG+VW05+zzMfSHi0vi/SdBlE/R0vWi96xctx7N/znNboblkPi/KyssXPllN+8xfbC6NPjrrPV3vJqn/L8C8VtTwBQ2G+/1Hl5vtuWpnxn2n0S19lT6o+CL3j1DYFtj549Zo1OA6WV5kkpoJHutnPdE0uNgALkjToAHmWDpwby0dineXFOKjCcklzJszUODoYARDFHEHG7gxgbcjlNlYxUdSOOrXq1cOpJvG15IDKT8gPlY964rniGy0JytdTKnWuPZHdZMu5qD0x7n/Fd205+w8x6Qvhp/F5Hb3XdPOC6AwYC1O6xUYRLqFIzDvejtG9VEYZqGxUh6QEHjq29BNsYfRI0rguPZs2WiHi8h2/lZVK1h7kIDLS98Z127wqtZhU4j6mX8tufOSpspXy8+QZvctfc8c9joPkva/I5yh77H5Vn2guCOtG0q+zl1PwL8W3PnRSeNvy6o8sdwWrrcdnvNHclp9RZuIf6Og2P945d6h7NHlNLcsn2eCOXysd8p+pJvYuC71o2/o/xKnWvM95Je6qurBvlVtOfs8zH0h4tL4v0nQZRP0dL1ovesXLcezf85zW6G5ZH4vysrHFz5ZTfvMX2wujT466z1d7yap/y/AvJbU8AULhvv9R5eb7blqZ8Z9p9EtfZU+qPgi+I9Q2BbY+ePWVdjjh+qir5446iRkbTHmtBFheJjjbRzknzroVqklNpP+YPW6NsbepawnOCbeeH4mQ4xlrjqqZjst8Fx77Pad16PtF/ojBXYZqpmZk00r2XBzXarjVyLGVSTWGzkpWlvTluqcUn0EcsDtHf5NG/mpjzytHob/yu9aameV9IX/kguh+J2a7h54IDDgLU7rFRlRLqFIzDvejtG9VEZ+MOgbFSH7dARmNDb0VR5Fx9UZ33LirL/G+o7ujni7p/9L58BUN1qj3ougMtIfzjPKN+0FVrManEfUy/1tz5yVLlLP8Afz5CPe5a+5457HQfJe1+RzlCfzsflWfaC4I60bSr7OXU/Av1bc+dFI43m1dU+VO4LV1uOz3mjuS0+otLEmFzKCBr2ljs1xzSLGznucLjk0ELv0U1BZPJaUnGd3NxeVnwSRyeVnvlP1JN7F17vWjcej/Eqda8z3kkPbVXVg3ypac/Z5k9IeLS+L9J0GUY/wDbpetF71i5rj2b7PE1uheWR+L8rK0xWYXV1MBr4dh8zTnH2ArpUlma6z1V/JRtqjfuv58BeC2h4EoPDJvPP0zy+17lqZ8Zn0S24KUOqPgi96WQOjY4anMaRsIutqnlHz6pHcyafMyosoMRbhGYn9cRub1eDay/pY70LXXC/wAjPZ6HknZwS5sr5t+Z1eShp4tMeQ1FvQxvxXYteK+s0/pA/wDNBf8Ar5s3MpjrUB6Zo99/uWVzxDg0Gv8AyuxlTXWvPYljZN2WpZHeFUG2wMYN91sLRf2PrPJaflm4itkV4s6u67Roj9ugMWAtTusVGVEuoUjMO96O0b1URnluobFSH6gNfCEWfDIzwont9ZpCklmLRy0J7irGWxp9zKTa7QtMfRnrP26EMtIfzjPKN+0FVrMKnEfUz6CW3PnRUeU0/wB/PkI97lr7njnsdCcl7X5HLRS5jg/XmuDrdU3XXTwbaUd0nHafQbHAgEG4IuDzg8q3B85aaeGRFVi5Rmc1ckTTIO2c97nZgLR3ZaTm3AA025LrjdKGd00dyF/cqkqEJPGxa+HmzrN/BteyoiE0RJjcXZpta4a4tvsNllGSkso69ajKjNwnrWPmslf5Wu+U3Uk3sXUu9aPRej/Eqda8z3kiPbVXVg3ypac/Z5k9IeLS+L9J3mFJIWxHjGZwLi1js8AtOe4NAdfRYkgLtyax/dqPP0I1HNb1ndLhWNfBwmjgrFekpZDLDDmyWIBL3uzQdeaHE2WMaMIvKRz19I3FeG4qS4OpLvwSdXUtijfK82Yxhc48zWi5WbeFlnVp05VJqEdbeCgHylxLnd04lx2k3K1Gcn0RRUVhakWzk7w22embASBNA0NLeUxDQx45xazT0jpC2FvUUo450eP0xaSpV3UXFlw9vOvPq7SYwzi/TVmaZ489ze5cHOa4Dmu0i46CuSdOM9aOnbX1e2zvcsZ6n4m3g6gjp42xQsEcbdTRc69JJJ0k9JWUYqKwjhrVp1pudR5bK8yn4bbI9lJGQ4Ruz5SDo4WxaGbQC6+0cxXTuaib3KPSaDtJQi60ufgXVt7eY4S66pvy08Q482hjPhOkd/WQPYAtnbLFNHitNSzeS6EvBHQLnNUEB4wFqd1ioyol1CkZh3vR2jeqiM8N1DYqQ/UABQhSNdDwUskdrZkj2W6GuI+5aeSw2j6PRqb5TjPak+9GG6hyH7HIWkOGsEEbRpQjWVhnU/8AUOu54fqv+Vz+szNT/RLXp7/2ILDGFpKuXhps0vzQ3tW2Fhe2jzlcU5ubyzYW1tC3huIajSusTnOmwLj1VUsbYQI5Y2izOEDs5rRqaHAjQOlc0K8orBq7nRFCvNz4U3rxzmnh3GqprBmyvDY734KMFrCeQu0ku85to1LGdWU9ZzWujqFs8wXDtfC/2M2C8c6qmibBEYhGy+bnR3Oklxub85Ksa84rCMK+iretUdSecvpNLDuH5q0sdOWEsBDc1uboda99PQFjOpKes57WzpWyap54dvQfuAsYJ6IvMBYOEDc7OZndxnWtp0d0UhUlDUS6sqV0kqmeDOMdOPobWF8cKqqhdBMYjG4tJzY7HtXBw035wFlOtKSwzit9GUKFRVIZyunasGXAuO1XStEYcyaMaGtlBJaOZrgQbbb2VhXnFYMLnRNvXlummn0ea/8Ahiw/jfU1jeDkLI4r3McYIDiNIzySSbHk0Do0KVK0p8D1GdpoyhbPdRy5bX5EDdcRsDJTVL43iSN7o3tN2uaSCDt+5E2nlGM4RnFxksp8x1dJlGrGCz2wTWHdOY5rj0nNIHoAXYVzNazUVNB20nmLa7cr5rPzNfCePtZO0sDmQNOvgWkOtzZ7iSNosVjK4nLoOShoe1pPdNOT6dXdwfPJzF1wm1PzOQFy4vQGOkgYRYiFmcOZxFyPSSttSWIJdB8/vqiqXNSS1bpkgszqhAecBandYqMqJdQpGYd70do3qojMbdQ2KkP1AEBXmULAbmycbjF2OsJrfqvGgP2EWG0dK6NzS4d2j1OhL5Sh6vN8K1dK2da8Oo4vOXUPQjOQDOQDOQDOQDOQDOQDOQDOQDOQDOQDOQDOQDOQDOQDOQDOQDOQE5ilgQ1k4uDwEZBldyHlEXSTy8wv0X5qNLdy6DXaTvla0uB/3vV9ezx7S21tDwwUAQH5gLU7rFRlRLqFNHC8edGQiIzQpZc5g5wLHaFmQzXQC6A8uAIIIBBFiCLgg6wQgTaeUcbhjECN5L6aTgCf/G4FzP4Trb7R0BdSdqnwxeDf2unqkFuay3XTqfbzP5EA/EOtHi7tkrvvaFw+qz6DZLTto/e7v3MMmJVcNULXdWaP7yFPV6mw5I6Zs3/tjsfkjA7FOvH7K/zSQnc9TeKmzwOVaVs39ou6X0MZxYrR+yy/0HcVN5qbC/1O0+8Xz+h4di9WD9ln80ZO5Tep7DNaQtX9pHvMbsC1Q10lT5qeQ7gm9T2PuMle2z+0j+JfU8diqnxWq/lZvwqbiWx9zMvW7f7yP4o/U/OxdT4rVfy034U3Etj7i+tUPvI/ij9R2LqfFar+Wm/Cm4lsfcPWqH3kfxR+oGCqnxWq/lpvwqbiWx9zJ63b/eR/FH6ntuBao6qSp89PKN7Vd7nsfcYu9tl9pH8S+plbi/WH9ln88ZG9Xep7GYvSFqvtI957GLNaf2WX+kbyrvM9hj/U7T7xfP6HsYp15/ZX+eSEb3q7xU2GL0rZ/eLul9DPHiXXHXC1vWmi+5xVVvU2HHLTNmv989j80Z24iVp+YG2U/c0q+rT6DjenbRe93fuSuDMnmkGpmBHLHCDp6OEdybBfpXJC095nSuPSDgxRh2v6L6nb0dKyFgjiY2NjdTWjR0npPSu5FKKwjz1WrOrJzm8tme6pxi6Axzy5rSfRt5EBsYEizWaeXSsWVEmoU8yNuLICAqYHROLm6QdYWSZi0GVrTru08xCpD3xpnhD2oBxpnhD2oBxpnhD2oBxpnhD2oBxpnhD2oBxpnhD2oBxpnhD2oBxpnhD2oBxpnhD2oBxpnhD2oBxpnhD2oBxpnhD2oBxpnhD2oBxpnhD2oBxpnhD2oBxpnhD2oBxpnhD2oBxpnhD2oBxpnhD2oBxpnhD2oBxpnhD2oBxpnhD2oDy+sYNRv0AIDzDC6ZwJFmjUFGypE/DHmiyxMj2gCA8SRh2tAaUuDGnkQGLsQ1MkwOxDUGB2IagwOxDUGB2IagwOxDUGB2IagwOxDUGB2IagwOxDUGB2IagwOxDUGB2IagwOxDUGB2IagwOxDUGB2IagwOxDUGB2IagwOxDUGB2IagwOxDUGDJFgto5EKbscQbqCAy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data:image/jpeg;base64,/9j/4AAQSkZJRgABAQAAAQABAAD/2wCEAAkGBhAQEBUQDxASEBAQEREQEBQSEhQQERAQFBAVFBUTEhIXGyYeFxkkGRUUHzAgIygpLCwsFR8xOzAqNScrLCkBCQoKDgwOGg8PGjAkHx0qLS0sKTQsMSosKS02NSwwKTAsLCwqKSk0KTQpLCksLCksLCwpLCopKSksLCwsLCwsKf/AABEIAOAA4AMBIgACEQEDEQH/xAAcAAEAAgIDAQAAAAAAAAAAAAAABgcCCAEEBQP/xABREAABAwICAwkKCgcHAwUAAAABAAIDBBEHEgUGIRMxQVFhc4GysyIkJTVxcnSRobEUFyMyM1JUgpLSNGKDk6O0wRVCRKLCw9FTZOJjhJSk4f/EABoBAQADAQEBAAAAAAAAAAAAAAACAwQBBgX/xAAzEQACAQMABggFBAMAAAAAAAAAAQIDBBEFEhMhMTIUI0FRYXGB8DM0kaGxIiTB0RVD4f/aAAwDAQACEQMRAD8AvFERAEREARFReu2tWlaKvmgbWyiMPzxbGfRP7poF28Fy37qAvRFrpSYmaTZIx76uSRrXtc5hDLPaHAlps3hFx0rYalqWysbIw5mSNa9h42uAIPqIQH1RFBsWdaZaKljbTyGOeeWwcLEiNgzPIuCN8sH3kBOUWt/xjaV+3S+qP8quPDGpqpqBs9XM6Z8z3vYXWGWIHI0AADfLXO+8gJaiIgCIiAIiIAiIgCIiAIiIAiIgCIiAIiIAiIgCqnHLQd2Q1rRtaTTy+a67oyfIQ8ffCtZeTrVoUVlHNTcMkZyX4JB3UZ/EGoDWFX1g9pzd9HiFxu+keYuXcz3UZ8liW/cVDOaQbEWI2EHfB4QVOMH9OfB9ICJxsyrYYjxbo3u4z1m/fQF9qhcYdMbvpExA3ZSxti5N0d3bz7Wj7ivOurGwxPlebMiY6Rx/Va0uPsC1Zr6108r5n/PlkfI7znuLj70BxSUrpZGRMF3yPbGwcbnuDR7SFtLo2hbBDHAz5kMbI2+RjQ0e5UThHof4RpJjyLspmOnPFn+Ywfidm+4r/QBERAEREAREQBERAEREAREQBERAEREAREQBERAEREBrvihoT4LpKWwtHPapZxfKE5x+MP6CFGKapdE9skZs+NzXsPE9rg5p9YCujGzQe60jKpo7qmflfzUpDT6nhnrKpJAXfiRrW1+hmPjNv7QETWi+0MI3SQdGXIfOVILu1Wl5ZIIad5vHTbruY4t1eHOv0j2rqRxlxDWi7nENaONxNgPWgLswS0PudHJUkd1Uy2bzUV2j/OZPYpdrTrPDo+nM8xJ25Y2N+dLIRsa31Ek8ABXZ0DosUtLDTt3oYmMJ43Ad07pNz0qmMaNLOlrxBfuKaJoA4N0kAe4/h3MdCA8vWHE3SFY4/LOp4jvRwOMYA/WkHdOPTbkCjPwyS+bdH5uPO7N673XY0Jot1VUxUzDZ00jYwbXygna63DYXPQrv+J/RW5bnucme1t13V+6X47XydGWyAq7V7E3SFG4XmdURC1453F9x+rIe6aekjkKvPVfWaHSFOJ4CRtyyMPzopABdjvWDfhBBWt2mtFupamWnebuhkdHe1swB2OtwXFj0qZ4LaXdFXugv3FTE644N0iGdp/Dug6UBaWIkzmaLqXMc5jhGCHNJa4HO3ecNoWvv9v1f2qp/fy/mV/4leKqrmh12rXFAW3gjpCaWWq3WaWXLHBl3SR8lrukvbMTZWLrS8toapzSWubS1BaQSCCIXEEEbxVZYD/S1fNwdaVWXrZ4vq/RKnsHoDXD+3qv7VUfv5fzKf4L6TnlrpWyzSyNFK8gSSPeAd2iFwHE7dp9arFWLgd+ny+iP7eFAXeiIgCIiAIiIAiIgCIiAIiIDqaX0aypgkp3/ADZo3xnkzNtcco3+hauVdK+KR8Ugs+N7o3jic1xafaCtrlQ2MWg9w0huzRZlWwScm6ssyQdR330BBFLML9D/AAnScNxdkF6l/wCztk/iFiiauXA3Q+WCarcNsrxCzzIxdxHlc633EBZxWueJ5vpap5HRDo+DxLYwrXPE7xtVefH/AC8SAxw08bUvOP7CRbG22dC1yw08bUvOP7CRbHcHQgNcMSfG1VzrexjX1wuPham8sw/+tKvjiT42qudb2LF9cLvG1N50v8vKgLlxI8U1XNDrtWuS2NxI8U1XNDrtWuSAtPAf6Wr5uDrSqy9bPF9X6JU9g9VpgP8AS1fNwdaVWXrZ4vq/RKnsHoDWFWLgd+ny+iP7eFV0rFwO/T5fRH9vCgLvREQBERAEREAREQBERAEREAVV47/RUvOTdRqtRVXjv9FS85N1GoCn1sThaPBNN5sp/jyLXZbFYXeKabzZO3kQEpK1zxO8bVXnx/y8S2MK13xUiLdLVH624vHkNPGPeCgPjhp42pecf2Ei2O4Oha24dzhmlaVzjYbtl6XxuY32uC2R4OhAa4YkeNqrnW9ixfXC/wAbU3nS/wAvKuviHMH6Uqy03G7ZelrGsd7WkLuYVRF2loP1RM8+QU8g95CAuHEjxTVc0Ou1a5LY3EgeCarmh12rXJAWngP9LV83B1pVZetni+r9Eqeweq0wH+lq+bg60qsjXOoazR1U57g0fBZ23P1nRua0eUuIHSgNZFYuB36fL6I/t4VXSsXA79Pl9Ef28KAu9ERAEREAREQBERAEREAREQBVXjv9FS85N1Gq1FDcR9SptJshbDJHGYXvc7dM20OaALZQeJAa+rYrC7xTTebJ28ir74jKz7TT/wAT8qtLU/Qj6KiippHNe+IOBc2+U5pHO2X27zggPZKqbGjVZ7wzSETcwYzcqgAbWsBJZJ5BmIJ4Lt5VbBXwaLizm3BFiCLgjiKA1Ta4gggkEEEEbCCNoIPAVMfjd0ruW5brHe1t03Ju6+W/zb8uVWBrBgxR1Di+me6kedpa1u6Q35IyQW+QG3Io18RNVf8AS4MvHkff8P8A+oCs3PJJJJJJJJJuSSbkk8JVuYLarPYH18rS0SM3KnBG1zC4F8nkJa0A8NncBC9XV/Bmjp3CSpe6reNoa5oZDfljBJd5CbcisBjLcFgNgA3gEB19LaObUQSU7/mzRviPIHNIuPJe/QtX9JaOkp5nwTNyyROLHjlHCOQixB4QQtq1FdcsPKbSVnuJhqGjK2VgBJbwNkafnj1EcaAqDDvXJujKh75WPfFLHkeGWzgtdma4AkA/3ha4+dyL0tYtZKvTj3tiYYqOlilqXNvewjjc4PlI2F5tla3eFzv2JXrUuBMuf5WsYIwd+ONxeR5HGzT61YEOpsFPQTUVI0M3aGWMvftc+R8ZZnkcBc7/AEDeCA1sVi4Hfp8voj+3hWfxG1v2im/i/kUpw7w4qNG1L5ppYntfA6ICPPcEyMdc5mjZZpQFhoiIAiIgCIiAIiIAiIgCIuC5AcovNqtZaOL6SqgaRwGVt/wg3Xlz4j6NZ/iM3mRyO9uWyi5xXFl0berPli36EmRQibFqiHzY53+RjGj2vuuhLjEz+5SPPnStb7mlQdaC7TRHR9zLhD+CxkVWy4wzf3KWMeWRzvc0LrPxcrOCGnHlbIf9aj0iBatFXL7Pui20VPOxXrzwU4/Zu/OsPjU0hxw/uj+Zc6RAn/ibjw+pciKmxippDjh/dH8yzbivXjfFOf2bvzp0iA/xNx4fUuFFUjMXazhhpz5GyD/WV2osYZh8+ljPmyOb72ld6RAg9FXK7Pui0UVdRYxR/wB+kePNla73tC70OLVEfnRzs8rGOH+V6kq0H2lUtH3MeMP5JuijMGI+jX/4jL58cjfblsvUpdZKOX6OqhcTwCVl/wAN7qanF8GZ5UKseaLXoeki4BXKkUhERAEREAREQBeDrHrnS0ItK4vlIu2Jli8jgJ4GjlPRdfbW3TRo6OWdoBe0Bsd97dHODW35ATfoVCVFS6RxfI4ve8lznONy5x3ySs9arqblxPq2FirjM58q+5MdLYqVkpIhDKdnBlAkktyvcLepoUXrdLTzm800kvnvc4dAJsF07pdYpTlLiz0lKhSpckUvfecgrm64AKZTxKJdk5ul1iiDJldLrG6XQZMrpdY3S6DJldLrEC+8uS08R9SYGTm6XWN0ugyZXS6xul0GTK64JXF0umBk7lFpeeA3hmki8x7mjpANipTonFWsiIE4ZUM4bgRydDmi3raoVdLqUZyjwZRVoUqvPFP33l86ua40tcLROLZALuifZrwOMcDhyj2L3VrbT1T43tkjcWPYQ5rmmxaRwhX5qrpn4XSRTkAOe0h4G8HtcWutyXBPSt1Grr7nxPN39irfE4cr+x6yIivPlhERAQPGCsy0kcfDLOCeVrGOPvLVUOZWNjPU/KU0fEyV5+85gHVKre6+fWeZs9Zo2Orbx8cmWZMyxul1SfQyW7g7+izekf7TFPrBa202laiIWhqJ4Wk3IimkiBNrXIaQCbAbeRTHDLTNVLpBrJaqolYYpTlkmfI24AsbOO+tlKqsKJ569sajlOtlY4lw5RxLjKORdbSzy2nlIJBEUhBBsQQwkEHgK18Gsdd9urP/AJMo9zlbOoocTBbWc7hNxa3Hr4g7NJ1HnMP8FijuZcz1L5HF8j3yPNrukc573WFhdzjc7AB0L53WCTy2z1lKLhCMX2JIzzJmWF0uolmSeYQHv2T0Z/axKXYreLjz0PWKiGDx7+k9Gf2sSl+LHi489D1lsh8Jnn7j5+PoUxmTMsMyZljPQZM8yZlhdLoMmeZMy+eZc3QZM8y4zLG6XQZMsyuDCGszUT477Yp3W817Wu9+ZU7dWVgvU93Ux8bYXjoL2n3hXUHiZ8/SUda3fhgtJERfQPJhERAU3jHLeujb9WmZ7ZZP+AoJdTLF13hLyU8XWeoVdfOqczPXWe6hDyM7pdYXS6gasmd1MMKD4SbzM3uChl1MMKD4SbzM3VCnT5kZ7p9TPyZcumz3tNzEvZuWtgOxbH6df3rPzE3ZOWtoKuuOKPnaJ5ZehZmEuhqeojqDUQRTFr4w0yMa/KC117X3lhi3oenp20/weCOHO6bNubAzNYR2vbf3z613cFT8lU85F1HLDGt3cUvnT+6NdwtkRU5dPxnd/wAOhhJomnqH1AqIY5gxsJbujA/LcyXtfe3h6l3sWNB01PTwuggihc6fK4xsawkbk42JHBcBfLBR3d1XmQdaVejjQ7vWD0g9i9ElshOcunYzu3fg8DBw9/Seiv7aJWPrlq+6upvg7HBmaWJznHblY113EDhNt4KtsGz39J6K/tolYuvWlJafR80sD9zlaGBrrBxbmlY0kA7L2Jte6lSxs95ReuXS1qcd2D7aH1OoqZgZHAxxt3T3tbJI88bnEewWHIoXilqdDHD8Mp42xlrmtmawBrHNcbB+UbAQ6w2b+bkXUwn1gqpauSKaolmjdA6S0sjpcr2vYAWl1y3Y43A2b2zYppiIb6MqfMafVKxderODwiEXWoXKUpZbazv45KGaCSABckgADaSTvABXJqjhjBDG2SsYJ6ggEtd3UUX6obvOI4Sb8irnD+mEmk6drtoEhk6Y43PHtaFdWtGknU9FPNGbPjhe5htez7WabcNiQVXRgsOTNuka81KNKDxk+82gKR7cjqaBzd6xiZbo2bFWWIWHjKZhqqQEQgjdYyS7c7mwewnbluQCDvX4t6L6q6dqIq+GQTzOMk8bJc8r5BKx7w1weHEg7CSDwG1lfOk6YTQyROF2yRvYRyOaR/VWfpqp7jH11lUjmWUzWu65uvmCubrEekyZ3U9wbl79lb9amcfwyx/8lV/dTfB9/hEjjppevGVOnzoy3m+hLyLrREX0TyIREQFHYvHwkfR4fe9QrMptjG22kgeOmiP+eQf0UGusFTmZ6y1fUx8jPMmZYXS6gaMmeZTDCl3hJnMzdRQy6l+FTvCTOan6ilDmRnun1M/Jlx6df3rP6PP2TlrgCtidPP70qPRp+xctcw5XV+KPn6K5ZehbGC7vkqnnYuo5YY1O+TpfPn6sa4wYd8jU87F1HLDGl3yVNzk3UYu/6ivP7/33HzwUd3dV5sHWlXp4zO71g9IPYvXj4Ku7qq82DrSr08ZHd6wekHsXrq+EJP8AfL0/B4eDru/pPRX9tEp3iU7wXP8Asv5iNQDB93fsnor+2iU5xId4Mn8kX8xGkPhv1OXPzkfOJBsIHeEHejS9pErF1/d4MqeaHaNVa4Ru8IH0aXrxqxdfXeDKnmh2jEp/DZy7+bj6fkrDDN3hSD9t/LyK5dPaN+FU0tPnybszJmtmy7Qb5bi+9xqlsNXeFIPJN/LyK4dYdLOpaWaoa0PdDGXhriQ1xuBYkbRvpR5HkaQb28dXjhY+rIZRYQGOVknwwHc5GSW3Ai+V4da+6bN5WU5yp840Vf2Sn/eSn+ix+Oes+y0345V2MqceBXVo3dbDms48iCkrjMsXPub8ZuuLrIeiyZ5lOMHj4S/9tL141BLqeYMtvpFx4qWU/wASIKdPmRmu31MvIu1ERbzygREQFL42xWrYXfWprfhlf+YKu7q1sdabZSy23jNGT5Qxw6rlU11iqL9TPS2Us0Imd0usLpdVmvJnmUtwsd4SZzU/ZlQ+6leF7vCUfNz9kVOHMii5fVS8mXDp53elR6NP2LlrqCthNOu71n9Hn7Fy15ura/FGDRnLItXBp3yVTzkPUeuMaD8jTH/1Zezb/wALr4OTC1Sy+28DrclpBf3KXa1arxaQjZHK98e5vztcy19rbEEEWsR7lOKzTwjPVmqd25P3uIdgs7uqrzaf3yr08Ynd6w+kf7L1IdAUtJSh1HSkZoQx8wvmfeS+V0rrfOIadnALbALKM4wO71h9I/2Xo1ing5CptLtTXb/R4uEDu/ZPRndtEpxiO7wZP5Iu3jUDwiPfsnozu2iVn6VjgkiMVTkMUxbFZ5yhznHuWg3HdZgLW23slNZhgldy1blS7sFX4SHv93JTS9pGrD19f4NqeaHaMWGr2p9LQue+Br88gykvdnIZe+VuwWFwOXYNq6eJNe2PR0oJ2zGOJg4yXhx/yscehdUdWDTIVKqrXMZR70V3hvJbScHLuo6TBIrX13udHVQH/QcegEE+wKjdCaUNLUxVAF9yka8j6zd5zelpI6VfsNRDVQhzS2WCeM+R7HAgg8XCCN8G43woUt8Wi6/zGrGfZ/TKD0TAJKiGMi4kmiYRxh0jQR6irpOH+jPsjf3k35152iMNaSmqBUNfK/c3Zo2PLcrHcBJAu63B/VeprfrAyjpHyEjdHtdHC3hdK5pAsOIfOPIOULsIaqesRubp1ZxVJv8ABRDnbdiXWAS6yn3Mmd1Y2CMV6ud/1acN/FK0/wChVtdW3gVTdxVS233wxg+a17j12qymv1IyXssUJFqIiLaeaCIiAgmM1Hn0bntthnif0OvEeuFRF1tPpXRkdTC+CYZo5WFjhvGx4QeAg2IPGFrxrfqRU6OkIkaXwE2jnaO4cOAO+o7kPRdZ6sd+T7Oj60dXZviR+6XWN0uqD6mTO672hdNS0cwnhybo0OAztLm2c3KbgEHePGvOul0W45JKSafaS+qxQr5GOjcKYNkY5jssUgOVzS02JlNjYqJ3WF0uuuTfErp0oU90Fg9LQmnpqOUTU7gHWLXBwzMew2Ja9txs2A7CCCApFX4r10jMkbYackWL2Bz3/dzmzfUVC7pddUmlhEZ0KdSWtJbz3NAa3VNE6R0O5vdOWmQzNfISQXG9w9puS43JvdfTWDXWqro2x1AhDWPzt3Nj2HNlLdpdI7ZYlR+6XTWeMHdjT19fG89bV/WOahkdLAIy9zDGd0a57cpc12wNc3bdo4V39Oa/VdbCYJ2wbmXNcdzje112m42ukcLdCjV0uuKTSwJUacpa7W8mGicUK6BgjeI6lrRZrpcwlA4AZGnu+kX5V5GsOtFRXvD53NAYCI42AtjZffIBJJcbC5J4BvLxrpddc5NYycjb0oS14reZ3XraC1rq6In4PLZjjd0bxnicePLcFp5WkE8N1410uoptcCycYzWJLJO5MXqwts2Cma763yrh0MzD3qJ6V0zPVSbrUymV9rC9g1jd/Kxg2NHk3+G66F0upOcnxK6dvSpvMVvM7ri6xul1EvyZXV84OUeTRjX8M000nqcIh2aqfU/Uap0lIMjTHTg/KTuHcNHCGfXfyDpsth9GaOjp4WQRDLHExrGDkA4TwnhJ4yr6Ud+T5ekK0dXZridpERaD4wREQBYSwte0te0Oa4WcHAEEHgIO+FmiAg+m8H9HVF3RNdSvP/RIyX5YnXA+7ZQzSOBtWy5p6iGYcAeHQu9mYe0K60UHTizVC7qw4M1xrMMtKxb9G94443Ryexrr+xePVavVkX0tJUM86CQD15bLaZFDYo0LSM+1I1Jds2HYeXYUBW2M1Kx4s9jXj9Zod715s+qGj3/PoqZ3lgjv68qjsfEtWkV2xNYLpdbHy4aaJdv0UQ80vZ1XBdWTCPRB/wAM5vmzzf1eubJli0hT7n79TXq6XV+PwY0Ud5kw8k7/AOt18/iV0Z/3H77/AMVzZSO9PpeJQ90ur4+JTRn/AHH77/xX0Zgzoob7Jj5Z3/0su7KQ6fS8Sg7pdbCx4R6IH+Gc7zp5z7nrtQ4aaJbvUUR87O/rOKbJnHpCn3P36muF0bt2DaeIbStn4NUdHs+ZRUzfJBHf15V6UNKxgsxjWD9Vob7l3Y+JW9Irsiav0urtZL9HSVD/ADYJCPXlsvYo8MtLS71I5g45Hxx+xzr+xbGopbFFT0jPsSKU0bgbVusaiohhHCGB0zvblHtKmmhMIdHU5DpGuqnjhmILL8kTQGn711N0U1TijPO7qz4swiia0BrQGtaLAAAAAcAA3gs0RTMoREQH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71" y="2181329"/>
            <a:ext cx="410419" cy="41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6013938" y="1926274"/>
            <a:ext cx="1547447" cy="46026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lg" len="lg"/>
            <a:tailEnd type="arrow"/>
          </a:ln>
          <a:effectLst/>
        </p:spPr>
      </p:cxn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3391" y="2673960"/>
            <a:ext cx="444378" cy="44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>
            <a:off x="6013938" y="2896150"/>
            <a:ext cx="1547447" cy="760133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21" name="Curved Right Arrow 20"/>
          <p:cNvSpPr/>
          <p:nvPr/>
        </p:nvSpPr>
        <p:spPr bwMode="auto">
          <a:xfrm>
            <a:off x="7561385" y="2433430"/>
            <a:ext cx="386861" cy="889678"/>
          </a:xfrm>
          <a:prstGeom prst="curved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0" name="Curved Right Arrow 29"/>
          <p:cNvSpPr/>
          <p:nvPr/>
        </p:nvSpPr>
        <p:spPr bwMode="auto">
          <a:xfrm rot="10800000">
            <a:off x="8250416" y="2386538"/>
            <a:ext cx="386861" cy="889678"/>
          </a:xfrm>
          <a:prstGeom prst="curved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778254" y="4349250"/>
            <a:ext cx="457200" cy="480646"/>
            <a:chOff x="7778254" y="4232020"/>
            <a:chExt cx="457200" cy="480646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564" y="4278906"/>
              <a:ext cx="4000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val 33"/>
            <p:cNvSpPr/>
            <p:nvPr/>
          </p:nvSpPr>
          <p:spPr bwMode="auto">
            <a:xfrm>
              <a:off x="7778254" y="4232020"/>
              <a:ext cx="457200" cy="48064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592" y="5791179"/>
            <a:ext cx="457200" cy="480646"/>
            <a:chOff x="7848592" y="5673949"/>
            <a:chExt cx="457200" cy="480646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444" y="5732615"/>
              <a:ext cx="4000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Oval 36"/>
            <p:cNvSpPr/>
            <p:nvPr/>
          </p:nvSpPr>
          <p:spPr bwMode="auto">
            <a:xfrm>
              <a:off x="7848592" y="5673949"/>
              <a:ext cx="457200" cy="48064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8212007" y="5267297"/>
            <a:ext cx="187569" cy="16411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760672" y="5275371"/>
            <a:ext cx="187569" cy="16411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40" name="Straight Arrow Connector 39"/>
          <p:cNvCxnSpPr>
            <a:stCxn id="34" idx="4"/>
            <a:endCxn id="39" idx="0"/>
          </p:cNvCxnSpPr>
          <p:nvPr/>
        </p:nvCxnSpPr>
        <p:spPr bwMode="auto">
          <a:xfrm flipH="1">
            <a:off x="7854457" y="4829896"/>
            <a:ext cx="152397" cy="445475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41" name="Straight Arrow Connector 40"/>
          <p:cNvCxnSpPr>
            <a:stCxn id="37" idx="0"/>
            <a:endCxn id="38" idx="2"/>
          </p:cNvCxnSpPr>
          <p:nvPr/>
        </p:nvCxnSpPr>
        <p:spPr bwMode="auto">
          <a:xfrm flipV="1">
            <a:off x="8077192" y="5431414"/>
            <a:ext cx="228600" cy="359765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42" name="Straight Connector 41"/>
          <p:cNvCxnSpPr>
            <a:stCxn id="39" idx="2"/>
            <a:endCxn id="37" idx="0"/>
          </p:cNvCxnSpPr>
          <p:nvPr/>
        </p:nvCxnSpPr>
        <p:spPr bwMode="auto">
          <a:xfrm>
            <a:off x="7854457" y="5439488"/>
            <a:ext cx="222735" cy="35169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cxnSp>
        <p:nvCxnSpPr>
          <p:cNvPr id="43" name="Straight Connector 42"/>
          <p:cNvCxnSpPr>
            <a:stCxn id="38" idx="0"/>
            <a:endCxn id="34" idx="4"/>
          </p:cNvCxnSpPr>
          <p:nvPr/>
        </p:nvCxnSpPr>
        <p:spPr bwMode="auto">
          <a:xfrm flipH="1" flipV="1">
            <a:off x="8006854" y="4829896"/>
            <a:ext cx="298938" cy="4374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7256583" y="5263648"/>
            <a:ext cx="187569" cy="16411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45" name="Straight Arrow Connector 44"/>
          <p:cNvCxnSpPr>
            <a:stCxn id="49" idx="6"/>
            <a:endCxn id="44" idx="1"/>
          </p:cNvCxnSpPr>
          <p:nvPr/>
        </p:nvCxnSpPr>
        <p:spPr bwMode="auto">
          <a:xfrm flipV="1">
            <a:off x="6758355" y="5345707"/>
            <a:ext cx="498228" cy="586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46" name="Straight Connector 45"/>
          <p:cNvCxnSpPr>
            <a:stCxn id="44" idx="3"/>
            <a:endCxn id="34" idx="3"/>
          </p:cNvCxnSpPr>
          <p:nvPr/>
        </p:nvCxnSpPr>
        <p:spPr bwMode="auto">
          <a:xfrm flipV="1">
            <a:off x="7444152" y="4759507"/>
            <a:ext cx="401057" cy="586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cxnSp>
        <p:nvCxnSpPr>
          <p:cNvPr id="47" name="Straight Connector 46"/>
          <p:cNvCxnSpPr>
            <a:stCxn id="44" idx="3"/>
            <a:endCxn id="37" idx="1"/>
          </p:cNvCxnSpPr>
          <p:nvPr/>
        </p:nvCxnSpPr>
        <p:spPr bwMode="auto">
          <a:xfrm>
            <a:off x="7444152" y="5345707"/>
            <a:ext cx="471395" cy="51586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grpSp>
        <p:nvGrpSpPr>
          <p:cNvPr id="48" name="Group 47"/>
          <p:cNvGrpSpPr/>
          <p:nvPr/>
        </p:nvGrpSpPr>
        <p:grpSpPr>
          <a:xfrm>
            <a:off x="6301155" y="5111244"/>
            <a:ext cx="457200" cy="480646"/>
            <a:chOff x="6301155" y="4994014"/>
            <a:chExt cx="457200" cy="480646"/>
          </a:xfrm>
        </p:grpSpPr>
        <p:sp>
          <p:nvSpPr>
            <p:cNvPr id="49" name="Oval 48"/>
            <p:cNvSpPr/>
            <p:nvPr/>
          </p:nvSpPr>
          <p:spPr bwMode="auto">
            <a:xfrm>
              <a:off x="6301155" y="4994014"/>
              <a:ext cx="457200" cy="48064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662" y="5150448"/>
              <a:ext cx="2381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80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  <p:bldP spid="39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 bwMode="auto">
          <a:xfrm>
            <a:off x="6298907" y="5947891"/>
            <a:ext cx="3964469" cy="113364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-785446" y="6076045"/>
            <a:ext cx="3964469" cy="113364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8" y="1385455"/>
            <a:ext cx="8963892" cy="4495800"/>
          </a:xfrm>
        </p:spPr>
        <p:txBody>
          <a:bodyPr/>
          <a:lstStyle/>
          <a:p>
            <a:r>
              <a:rPr lang="en-US" dirty="0" smtClean="0"/>
              <a:t>Broadcast PECs with (delayed ACK)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Variant 4: </a:t>
            </a:r>
            <a:r>
              <a:rPr lang="en-US" b="1" dirty="0" smtClean="0"/>
              <a:t>Receiver </a:t>
            </a:r>
            <a:br>
              <a:rPr lang="en-US" b="1" dirty="0" smtClean="0"/>
            </a:br>
            <a:r>
              <a:rPr lang="en-US" b="1" dirty="0" smtClean="0"/>
              <a:t>		coordination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New concept: Joint scheduling and NC design.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Scheduling can depend on the reception status.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Results: Linear NC </a:t>
            </a:r>
            <a:r>
              <a:rPr lang="en-US" dirty="0" smtClean="0">
                <a:solidFill>
                  <a:srgbClr val="FFC000"/>
                </a:solidFill>
              </a:rPr>
              <a:t>capacity region for </a:t>
            </a:r>
            <a:r>
              <a:rPr lang="en-US" dirty="0">
                <a:solidFill>
                  <a:srgbClr val="FFC000"/>
                </a:solidFill>
              </a:rPr>
              <a:t>arbitrary parameters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>
                <a:solidFill>
                  <a:srgbClr val="FFC000"/>
                </a:solidFill>
              </a:rPr>
              <a:t>[W. </a:t>
            </a:r>
            <a:r>
              <a:rPr lang="en-US" dirty="0" smtClean="0">
                <a:solidFill>
                  <a:srgbClr val="FFC000"/>
                </a:solidFill>
              </a:rPr>
              <a:t>13] 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31162" y="1532068"/>
            <a:ext cx="1624109" cy="858755"/>
            <a:chOff x="6535882" y="1835726"/>
            <a:chExt cx="2377858" cy="125730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278759" y="2234478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12" name="Straight Connector 11"/>
            <p:cNvCxnSpPr>
              <a:stCxn id="10" idx="3"/>
              <a:endCxn id="8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" name="Straight Connector 12"/>
            <p:cNvCxnSpPr>
              <a:stCxn id="10" idx="3"/>
              <a:endCxn id="9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721604" y="2620708"/>
            <a:ext cx="1476463" cy="1340664"/>
            <a:chOff x="873757" y="2126838"/>
            <a:chExt cx="2377858" cy="2159151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561" y="3906162"/>
              <a:ext cx="393595" cy="30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140" y="2986687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410" y="2164073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 bwMode="auto">
            <a:xfrm>
              <a:off x="873757" y="2545939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835835" y="2126838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35835" y="2968503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616634" y="2525590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1289537" y="2753757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4" name="Straight Connector 23"/>
            <p:cNvCxnSpPr>
              <a:stCxn id="22" idx="3"/>
              <a:endCxn id="20" idx="3"/>
            </p:cNvCxnSpPr>
            <p:nvPr/>
          </p:nvCxnSpPr>
          <p:spPr bwMode="auto">
            <a:xfrm flipV="1">
              <a:off x="2531034" y="2481606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25" name="Straight Connector 24"/>
            <p:cNvCxnSpPr>
              <a:stCxn id="22" idx="3"/>
              <a:endCxn id="21" idx="1"/>
            </p:cNvCxnSpPr>
            <p:nvPr/>
          </p:nvCxnSpPr>
          <p:spPr bwMode="auto">
            <a:xfrm>
              <a:off x="2531034" y="2754190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895" y="2641749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/>
            <p:cNvCxnSpPr>
              <a:stCxn id="28" idx="1"/>
              <a:endCxn id="22" idx="3"/>
            </p:cNvCxnSpPr>
            <p:nvPr/>
          </p:nvCxnSpPr>
          <p:spPr bwMode="auto">
            <a:xfrm flipH="1" flipV="1">
              <a:off x="2531034" y="2754190"/>
              <a:ext cx="342168" cy="117703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2812312" y="3870352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239" y="3429000"/>
              <a:ext cx="1619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5304458" y="2354148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#1: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33" y="4059671"/>
            <a:ext cx="1880334" cy="148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265786" y="3598388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#2: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84" y="2694460"/>
            <a:ext cx="1725716" cy="162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198067" y="2366072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#3:</a:t>
            </a:r>
            <a:endParaRPr lang="en-US" sz="2000" dirty="0">
              <a:solidFill>
                <a:srgbClr val="0101A3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45928" y="2959640"/>
            <a:ext cx="2098421" cy="1922575"/>
            <a:chOff x="845928" y="2970031"/>
            <a:chExt cx="2098421" cy="1922575"/>
          </a:xfrm>
        </p:grpSpPr>
        <p:grpSp>
          <p:nvGrpSpPr>
            <p:cNvPr id="35" name="Group 34"/>
            <p:cNvGrpSpPr/>
            <p:nvPr/>
          </p:nvGrpSpPr>
          <p:grpSpPr>
            <a:xfrm>
              <a:off x="2323027" y="2970031"/>
              <a:ext cx="457200" cy="480646"/>
              <a:chOff x="7778254" y="4232020"/>
              <a:chExt cx="457200" cy="480646"/>
            </a:xfrm>
          </p:grpSpPr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7564" y="4278906"/>
                <a:ext cx="4000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Oval 36"/>
              <p:cNvSpPr/>
              <p:nvPr/>
            </p:nvSpPr>
            <p:spPr bwMode="auto">
              <a:xfrm>
                <a:off x="7778254" y="4232020"/>
                <a:ext cx="457200" cy="4806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393365" y="4411960"/>
              <a:ext cx="457200" cy="480646"/>
              <a:chOff x="7848592" y="5673949"/>
              <a:chExt cx="457200" cy="480646"/>
            </a:xfrm>
          </p:grpSpPr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5444" y="5732615"/>
                <a:ext cx="4000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Oval 39"/>
              <p:cNvSpPr/>
              <p:nvPr/>
            </p:nvSpPr>
            <p:spPr bwMode="auto">
              <a:xfrm>
                <a:off x="7848592" y="5673949"/>
                <a:ext cx="457200" cy="4806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 bwMode="auto">
            <a:xfrm>
              <a:off x="2756780" y="3888078"/>
              <a:ext cx="187569" cy="1641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305445" y="3896152"/>
              <a:ext cx="187569" cy="1641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43" name="Straight Arrow Connector 42"/>
            <p:cNvCxnSpPr>
              <a:stCxn id="37" idx="4"/>
              <a:endCxn id="42" idx="0"/>
            </p:cNvCxnSpPr>
            <p:nvPr/>
          </p:nvCxnSpPr>
          <p:spPr bwMode="auto">
            <a:xfrm flipH="1">
              <a:off x="2399230" y="3450677"/>
              <a:ext cx="152397" cy="445475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44" name="Straight Arrow Connector 43"/>
            <p:cNvCxnSpPr>
              <a:stCxn id="40" idx="0"/>
              <a:endCxn id="41" idx="2"/>
            </p:cNvCxnSpPr>
            <p:nvPr/>
          </p:nvCxnSpPr>
          <p:spPr bwMode="auto">
            <a:xfrm flipV="1">
              <a:off x="2621965" y="4052195"/>
              <a:ext cx="228600" cy="359765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45" name="Straight Connector 44"/>
            <p:cNvCxnSpPr>
              <a:stCxn id="42" idx="2"/>
              <a:endCxn id="40" idx="0"/>
            </p:cNvCxnSpPr>
            <p:nvPr/>
          </p:nvCxnSpPr>
          <p:spPr bwMode="auto">
            <a:xfrm>
              <a:off x="2399230" y="4060269"/>
              <a:ext cx="222735" cy="35169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6" name="Straight Connector 45"/>
            <p:cNvCxnSpPr>
              <a:stCxn id="41" idx="0"/>
              <a:endCxn id="37" idx="4"/>
            </p:cNvCxnSpPr>
            <p:nvPr/>
          </p:nvCxnSpPr>
          <p:spPr bwMode="auto">
            <a:xfrm flipH="1" flipV="1">
              <a:off x="2551627" y="3450677"/>
              <a:ext cx="298938" cy="4374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1801356" y="3884429"/>
              <a:ext cx="187569" cy="1641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48" name="Straight Arrow Connector 47"/>
            <p:cNvCxnSpPr>
              <a:stCxn id="52" idx="6"/>
              <a:endCxn id="47" idx="1"/>
            </p:cNvCxnSpPr>
            <p:nvPr/>
          </p:nvCxnSpPr>
          <p:spPr bwMode="auto">
            <a:xfrm flipV="1">
              <a:off x="1303128" y="3966488"/>
              <a:ext cx="498228" cy="586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49" name="Straight Connector 48"/>
            <p:cNvCxnSpPr>
              <a:stCxn id="47" idx="3"/>
              <a:endCxn id="37" idx="3"/>
            </p:cNvCxnSpPr>
            <p:nvPr/>
          </p:nvCxnSpPr>
          <p:spPr bwMode="auto">
            <a:xfrm flipV="1">
              <a:off x="1988925" y="3380288"/>
              <a:ext cx="401057" cy="5862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50" name="Straight Connector 49"/>
            <p:cNvCxnSpPr>
              <a:stCxn id="47" idx="3"/>
              <a:endCxn id="40" idx="1"/>
            </p:cNvCxnSpPr>
            <p:nvPr/>
          </p:nvCxnSpPr>
          <p:spPr bwMode="auto">
            <a:xfrm>
              <a:off x="1988925" y="3966488"/>
              <a:ext cx="471395" cy="51586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grpSp>
          <p:nvGrpSpPr>
            <p:cNvPr id="51" name="Group 50"/>
            <p:cNvGrpSpPr/>
            <p:nvPr/>
          </p:nvGrpSpPr>
          <p:grpSpPr>
            <a:xfrm>
              <a:off x="845928" y="3732025"/>
              <a:ext cx="457200" cy="480646"/>
              <a:chOff x="6301155" y="4994014"/>
              <a:chExt cx="457200" cy="480646"/>
            </a:xfrm>
          </p:grpSpPr>
          <p:sp>
            <p:nvSpPr>
              <p:cNvPr id="52" name="Oval 51"/>
              <p:cNvSpPr/>
              <p:nvPr/>
            </p:nvSpPr>
            <p:spPr bwMode="auto">
              <a:xfrm>
                <a:off x="6301155" y="4994014"/>
                <a:ext cx="457200" cy="4806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662" y="5150448"/>
                <a:ext cx="238125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3" y="4959386"/>
            <a:ext cx="2232757" cy="30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8" y="1385455"/>
            <a:ext cx="8963892" cy="4495800"/>
          </a:xfrm>
        </p:spPr>
        <p:txBody>
          <a:bodyPr/>
          <a:lstStyle/>
          <a:p>
            <a:r>
              <a:rPr lang="en-US" dirty="0" smtClean="0"/>
              <a:t>Broadcast PECs with (delayed ACK)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Variant 5: Wireless </a:t>
            </a:r>
            <a:br>
              <a:rPr lang="en-US" dirty="0" smtClean="0"/>
            </a:br>
            <a:r>
              <a:rPr lang="en-US" dirty="0" smtClean="0"/>
              <a:t>		Butterfly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lvl="1"/>
            <a:r>
              <a:rPr lang="en-US" dirty="0"/>
              <a:t>Results: Capacity region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tight bounds [</a:t>
            </a:r>
            <a:r>
              <a:rPr lang="en-US" dirty="0" err="1"/>
              <a:t>Kuo</a:t>
            </a:r>
            <a:r>
              <a:rPr lang="en-US" dirty="0"/>
              <a:t>, W. 11]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1162" y="1532068"/>
            <a:ext cx="1624109" cy="858755"/>
            <a:chOff x="6535882" y="1835726"/>
            <a:chExt cx="2377858" cy="125730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278759" y="2234478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12" name="Straight Connector 11"/>
            <p:cNvCxnSpPr>
              <a:stCxn id="10" idx="3"/>
              <a:endCxn id="8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" name="Straight Connector 12"/>
            <p:cNvCxnSpPr>
              <a:stCxn id="10" idx="3"/>
              <a:endCxn id="9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721604" y="2620708"/>
            <a:ext cx="1476463" cy="1340664"/>
            <a:chOff x="873757" y="2126838"/>
            <a:chExt cx="2377858" cy="2159151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561" y="3906162"/>
              <a:ext cx="393595" cy="30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140" y="2986687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410" y="2164073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 bwMode="auto">
            <a:xfrm>
              <a:off x="873757" y="2545939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835835" y="2126838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35835" y="2968503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616634" y="2525590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1289537" y="2753757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4" name="Straight Connector 23"/>
            <p:cNvCxnSpPr>
              <a:stCxn id="22" idx="3"/>
              <a:endCxn id="20" idx="3"/>
            </p:cNvCxnSpPr>
            <p:nvPr/>
          </p:nvCxnSpPr>
          <p:spPr bwMode="auto">
            <a:xfrm flipV="1">
              <a:off x="2531034" y="2481606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25" name="Straight Connector 24"/>
            <p:cNvCxnSpPr>
              <a:stCxn id="22" idx="3"/>
              <a:endCxn id="21" idx="1"/>
            </p:cNvCxnSpPr>
            <p:nvPr/>
          </p:nvCxnSpPr>
          <p:spPr bwMode="auto">
            <a:xfrm>
              <a:off x="2531034" y="2754190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895" y="2641749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/>
            <p:cNvCxnSpPr>
              <a:stCxn id="28" idx="1"/>
              <a:endCxn id="22" idx="3"/>
            </p:cNvCxnSpPr>
            <p:nvPr/>
          </p:nvCxnSpPr>
          <p:spPr bwMode="auto">
            <a:xfrm flipH="1" flipV="1">
              <a:off x="2531034" y="2754190"/>
              <a:ext cx="342168" cy="117703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2812312" y="3870352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239" y="3429000"/>
              <a:ext cx="1619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5304458" y="2354148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#1: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33" y="4059671"/>
            <a:ext cx="1880334" cy="148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265786" y="3598388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#2: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84" y="2694460"/>
            <a:ext cx="1725716" cy="162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198067" y="2366072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#3:</a:t>
            </a:r>
            <a:endParaRPr lang="en-US" sz="2000" dirty="0">
              <a:solidFill>
                <a:srgbClr val="0101A3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683589" y="4663066"/>
            <a:ext cx="1302955" cy="1193768"/>
            <a:chOff x="845928" y="2970031"/>
            <a:chExt cx="2098421" cy="1922575"/>
          </a:xfrm>
        </p:grpSpPr>
        <p:grpSp>
          <p:nvGrpSpPr>
            <p:cNvPr id="35" name="Group 34"/>
            <p:cNvGrpSpPr/>
            <p:nvPr/>
          </p:nvGrpSpPr>
          <p:grpSpPr>
            <a:xfrm>
              <a:off x="2323027" y="2970031"/>
              <a:ext cx="457200" cy="480646"/>
              <a:chOff x="7778254" y="4232020"/>
              <a:chExt cx="457200" cy="480646"/>
            </a:xfrm>
          </p:grpSpPr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7564" y="4278906"/>
                <a:ext cx="4000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Oval 36"/>
              <p:cNvSpPr/>
              <p:nvPr/>
            </p:nvSpPr>
            <p:spPr bwMode="auto">
              <a:xfrm>
                <a:off x="7778254" y="4232020"/>
                <a:ext cx="457200" cy="4806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393365" y="4411960"/>
              <a:ext cx="457200" cy="480646"/>
              <a:chOff x="7848592" y="5673949"/>
              <a:chExt cx="457200" cy="480646"/>
            </a:xfrm>
          </p:grpSpPr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5444" y="5732615"/>
                <a:ext cx="4000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Oval 39"/>
              <p:cNvSpPr/>
              <p:nvPr/>
            </p:nvSpPr>
            <p:spPr bwMode="auto">
              <a:xfrm>
                <a:off x="7848592" y="5673949"/>
                <a:ext cx="457200" cy="4806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 bwMode="auto">
            <a:xfrm>
              <a:off x="2756780" y="3888078"/>
              <a:ext cx="187569" cy="1641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305445" y="3896152"/>
              <a:ext cx="187569" cy="1641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43" name="Straight Arrow Connector 42"/>
            <p:cNvCxnSpPr>
              <a:stCxn id="37" idx="4"/>
              <a:endCxn id="42" idx="0"/>
            </p:cNvCxnSpPr>
            <p:nvPr/>
          </p:nvCxnSpPr>
          <p:spPr bwMode="auto">
            <a:xfrm flipH="1">
              <a:off x="2399230" y="3450677"/>
              <a:ext cx="152397" cy="445475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44" name="Straight Arrow Connector 43"/>
            <p:cNvCxnSpPr>
              <a:stCxn id="40" idx="0"/>
              <a:endCxn id="41" idx="2"/>
            </p:cNvCxnSpPr>
            <p:nvPr/>
          </p:nvCxnSpPr>
          <p:spPr bwMode="auto">
            <a:xfrm flipV="1">
              <a:off x="2621965" y="4052195"/>
              <a:ext cx="228600" cy="359765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45" name="Straight Connector 44"/>
            <p:cNvCxnSpPr>
              <a:stCxn id="42" idx="2"/>
              <a:endCxn id="40" idx="0"/>
            </p:cNvCxnSpPr>
            <p:nvPr/>
          </p:nvCxnSpPr>
          <p:spPr bwMode="auto">
            <a:xfrm>
              <a:off x="2399230" y="4060269"/>
              <a:ext cx="222735" cy="35169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6" name="Straight Connector 45"/>
            <p:cNvCxnSpPr>
              <a:stCxn id="41" idx="0"/>
              <a:endCxn id="37" idx="4"/>
            </p:cNvCxnSpPr>
            <p:nvPr/>
          </p:nvCxnSpPr>
          <p:spPr bwMode="auto">
            <a:xfrm flipH="1" flipV="1">
              <a:off x="2551627" y="3450677"/>
              <a:ext cx="298938" cy="4374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1801356" y="3884429"/>
              <a:ext cx="187569" cy="1641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48" name="Straight Arrow Connector 47"/>
            <p:cNvCxnSpPr>
              <a:stCxn id="52" idx="6"/>
              <a:endCxn id="47" idx="1"/>
            </p:cNvCxnSpPr>
            <p:nvPr/>
          </p:nvCxnSpPr>
          <p:spPr bwMode="auto">
            <a:xfrm flipV="1">
              <a:off x="1303128" y="3966488"/>
              <a:ext cx="498228" cy="586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49" name="Straight Connector 48"/>
            <p:cNvCxnSpPr>
              <a:stCxn id="47" idx="3"/>
              <a:endCxn id="37" idx="3"/>
            </p:cNvCxnSpPr>
            <p:nvPr/>
          </p:nvCxnSpPr>
          <p:spPr bwMode="auto">
            <a:xfrm flipV="1">
              <a:off x="1988925" y="3380288"/>
              <a:ext cx="401057" cy="5862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50" name="Straight Connector 49"/>
            <p:cNvCxnSpPr>
              <a:stCxn id="47" idx="3"/>
              <a:endCxn id="40" idx="1"/>
            </p:cNvCxnSpPr>
            <p:nvPr/>
          </p:nvCxnSpPr>
          <p:spPr bwMode="auto">
            <a:xfrm>
              <a:off x="1988925" y="3966488"/>
              <a:ext cx="471395" cy="51586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grpSp>
          <p:nvGrpSpPr>
            <p:cNvPr id="51" name="Group 50"/>
            <p:cNvGrpSpPr/>
            <p:nvPr/>
          </p:nvGrpSpPr>
          <p:grpSpPr>
            <a:xfrm>
              <a:off x="845928" y="3732025"/>
              <a:ext cx="457200" cy="480646"/>
              <a:chOff x="6301155" y="4994014"/>
              <a:chExt cx="457200" cy="480646"/>
            </a:xfrm>
          </p:grpSpPr>
          <p:sp>
            <p:nvSpPr>
              <p:cNvPr id="52" name="Oval 51"/>
              <p:cNvSpPr/>
              <p:nvPr/>
            </p:nvSpPr>
            <p:spPr bwMode="auto">
              <a:xfrm>
                <a:off x="6301155" y="4994014"/>
                <a:ext cx="457200" cy="4806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662" y="5150448"/>
                <a:ext cx="238125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8" name="TextBox 57"/>
          <p:cNvSpPr txBox="1"/>
          <p:nvPr/>
        </p:nvSpPr>
        <p:spPr>
          <a:xfrm>
            <a:off x="7329685" y="4378461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#4: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" y="3044283"/>
            <a:ext cx="2313276" cy="226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98" y="3074794"/>
            <a:ext cx="2293566" cy="21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63" y="2420922"/>
            <a:ext cx="4412795" cy="376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2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785446" y="6076045"/>
            <a:ext cx="3964469" cy="113364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96191" y="6076044"/>
            <a:ext cx="7897091" cy="781955"/>
          </a:xfrm>
          <a:prstGeom prst="rect">
            <a:avLst/>
          </a:prstGeom>
          <a:solidFill>
            <a:srgbClr val="FFFE7A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310738"/>
            <a:ext cx="8534400" cy="4495800"/>
          </a:xfrm>
        </p:spPr>
        <p:txBody>
          <a:bodyPr/>
          <a:lstStyle/>
          <a:p>
            <a:r>
              <a:rPr lang="en-US" dirty="0" smtClean="0"/>
              <a:t>Good news:</a:t>
            </a:r>
          </a:p>
          <a:p>
            <a:pPr lvl="1"/>
            <a:r>
              <a:rPr lang="en-US" dirty="0" smtClean="0">
                <a:solidFill>
                  <a:srgbClr val="0101A3"/>
                </a:solidFill>
              </a:rPr>
              <a:t>Many </a:t>
            </a:r>
            <a:r>
              <a:rPr lang="en-US" dirty="0">
                <a:solidFill>
                  <a:srgbClr val="0101A3"/>
                </a:solidFill>
              </a:rPr>
              <a:t>practical wireless networks are small (2 to 3 hops</a:t>
            </a:r>
            <a:r>
              <a:rPr lang="en-US" dirty="0" smtClean="0">
                <a:solidFill>
                  <a:srgbClr val="0101A3"/>
                </a:solidFill>
              </a:rPr>
              <a:t>) and can be closely modeled as PEC networks.</a:t>
            </a:r>
            <a:endParaRPr lang="en-US" dirty="0">
              <a:solidFill>
                <a:srgbClr val="0101A3"/>
              </a:solidFill>
            </a:endParaRPr>
          </a:p>
          <a:p>
            <a:pPr lvl="1"/>
            <a:r>
              <a:rPr lang="en-US" dirty="0" smtClean="0"/>
              <a:t>The corresponding multi-unicast capacity (or linear NC capacity) can be characterized and achieved.</a:t>
            </a:r>
          </a:p>
          <a:p>
            <a:pPr lvl="1"/>
            <a:r>
              <a:rPr lang="en-US" dirty="0" smtClean="0"/>
              <a:t>Optimal protocol is possible. [</a:t>
            </a:r>
            <a:r>
              <a:rPr lang="en-US" dirty="0" err="1" smtClean="0"/>
              <a:t>Koutsonikolas</a:t>
            </a:r>
            <a:r>
              <a:rPr lang="en-US" dirty="0" smtClean="0"/>
              <a:t>, W., et al. 12]</a:t>
            </a:r>
          </a:p>
          <a:p>
            <a:pPr lvl="1"/>
            <a:r>
              <a:rPr lang="en-US" dirty="0" smtClean="0"/>
              <a:t>The NP hardness results are indeed the worst-case scenario.</a:t>
            </a:r>
          </a:p>
          <a:p>
            <a:r>
              <a:rPr lang="en-US" dirty="0" smtClean="0"/>
              <a:t>Bad news: </a:t>
            </a:r>
          </a:p>
          <a:p>
            <a:pPr lvl="1"/>
            <a:r>
              <a:rPr lang="en-US" dirty="0" smtClean="0"/>
              <a:t>Outer bound: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We need new outer bounds that consider </a:t>
            </a:r>
            <a:r>
              <a:rPr lang="en-US" u="sng" dirty="0" smtClean="0">
                <a:solidFill>
                  <a:srgbClr val="FF0000"/>
                </a:solidFill>
              </a:rPr>
              <a:t>scheduling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(delayed) </a:t>
            </a:r>
            <a:r>
              <a:rPr lang="en-US" u="sng" dirty="0" smtClean="0">
                <a:solidFill>
                  <a:srgbClr val="00B050"/>
                </a:solidFill>
              </a:rPr>
              <a:t>feedback</a:t>
            </a:r>
            <a:r>
              <a:rPr lang="en-US" dirty="0" smtClean="0">
                <a:solidFill>
                  <a:schemeClr val="tx1"/>
                </a:solidFill>
              </a:rPr>
              <a:t>, and </a:t>
            </a:r>
            <a:r>
              <a:rPr lang="en-US" u="sng" dirty="0" smtClean="0">
                <a:solidFill>
                  <a:srgbClr val="7030A0"/>
                </a:solidFill>
              </a:rPr>
              <a:t>cyclic dependence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 smtClean="0"/>
              <a:t> Achievability: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Many different coding operations need to be invented.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/>
              <a:t>Question: Can we develop a </a:t>
            </a:r>
            <a:r>
              <a:rPr lang="en-US" u="sng" dirty="0" smtClean="0">
                <a:solidFill>
                  <a:srgbClr val="FF6600"/>
                </a:solidFill>
              </a:rPr>
              <a:t>unified solution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that simultaneously find the inner and the outer bounds?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96191" y="1704110"/>
            <a:ext cx="7897091" cy="872836"/>
          </a:xfrm>
          <a:prstGeom prst="rect">
            <a:avLst/>
          </a:prstGeom>
          <a:solidFill>
            <a:srgbClr val="FFFE7A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Can we develop a </a:t>
            </a:r>
            <a:r>
              <a:rPr lang="en-US" u="sng" dirty="0">
                <a:solidFill>
                  <a:srgbClr val="FF6600"/>
                </a:solidFill>
              </a:rPr>
              <a:t>unified solution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that simultaneously find the inner and the outer bounds?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proposed solution: A </a:t>
            </a:r>
            <a:r>
              <a:rPr lang="en-US" i="1" dirty="0" smtClean="0">
                <a:solidFill>
                  <a:srgbClr val="EB0D0D"/>
                </a:solidFill>
              </a:rPr>
              <a:t>coding-type</a:t>
            </a:r>
            <a:r>
              <a:rPr lang="en-US" dirty="0" smtClean="0"/>
              <a:t>-based framework for analyzing and achieving the </a:t>
            </a:r>
            <a:r>
              <a:rPr lang="en-US" dirty="0" smtClean="0">
                <a:solidFill>
                  <a:srgbClr val="0101A3"/>
                </a:solidFill>
              </a:rPr>
              <a:t>linear NC capacity </a:t>
            </a:r>
            <a:r>
              <a:rPr lang="en-US" dirty="0" smtClean="0"/>
              <a:t>with 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delayed) ACK feedback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Demonstrate The New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9309"/>
            <a:ext cx="8534400" cy="4495800"/>
          </a:xfrm>
        </p:spPr>
        <p:txBody>
          <a:bodyPr/>
          <a:lstStyle/>
          <a:p>
            <a:r>
              <a:rPr lang="en-US" dirty="0" smtClean="0"/>
              <a:t>Re-derive the capacity of 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We use the 1-to-1 channel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a further simplified example to demonstrate the concept.</a:t>
            </a:r>
          </a:p>
          <a:p>
            <a:pPr lvl="1"/>
            <a:endParaRPr lang="en-US" dirty="0"/>
          </a:p>
          <a:p>
            <a:r>
              <a:rPr lang="en-US" dirty="0" smtClean="0"/>
              <a:t>Use the new framework to derive the LNC capacity of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6506" y="1367874"/>
            <a:ext cx="2377858" cy="1257302"/>
            <a:chOff x="6535882" y="1835726"/>
            <a:chExt cx="2377858" cy="125730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278759" y="2234478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12" name="Straight Connector 11"/>
            <p:cNvCxnSpPr>
              <a:stCxn id="10" idx="3"/>
              <a:endCxn id="8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" name="Straight Connector 12"/>
            <p:cNvCxnSpPr>
              <a:stCxn id="10" idx="3"/>
              <a:endCxn id="9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Straight Arrow Connector 35"/>
          <p:cNvCxnSpPr>
            <a:cxnSpLocks noChangeShapeType="1"/>
            <a:stCxn id="17" idx="6"/>
          </p:cNvCxnSpPr>
          <p:nvPr/>
        </p:nvCxnSpPr>
        <p:spPr bwMode="auto">
          <a:xfrm>
            <a:off x="5058849" y="3432322"/>
            <a:ext cx="1114796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4642011" y="3224440"/>
            <a:ext cx="416838" cy="415760"/>
            <a:chOff x="6815138" y="1937915"/>
            <a:chExt cx="416838" cy="415760"/>
          </a:xfrm>
        </p:grpSpPr>
        <p:sp>
          <p:nvSpPr>
            <p:cNvPr id="17" name="Oval 33"/>
            <p:cNvSpPr>
              <a:spLocks noChangeArrowheads="1"/>
            </p:cNvSpPr>
            <p:nvPr/>
          </p:nvSpPr>
          <p:spPr bwMode="auto">
            <a:xfrm>
              <a:off x="6815138" y="1937915"/>
              <a:ext cx="416838" cy="41576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428" y="2038829"/>
              <a:ext cx="238258" cy="238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503235" y="3234132"/>
            <a:ext cx="416838" cy="415760"/>
            <a:chOff x="8676362" y="1947607"/>
            <a:chExt cx="416838" cy="415760"/>
          </a:xfrm>
        </p:grpSpPr>
        <p:sp>
          <p:nvSpPr>
            <p:cNvPr id="20" name="Oval 34"/>
            <p:cNvSpPr>
              <a:spLocks noChangeArrowheads="1"/>
            </p:cNvSpPr>
            <p:nvPr/>
          </p:nvSpPr>
          <p:spPr bwMode="auto">
            <a:xfrm>
              <a:off x="8676362" y="1947607"/>
              <a:ext cx="416838" cy="41576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757" y="1995219"/>
              <a:ext cx="212659" cy="283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44" y="5229252"/>
            <a:ext cx="1880334" cy="148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086766" y="5215880"/>
            <a:ext cx="1302955" cy="1193768"/>
            <a:chOff x="845928" y="2970031"/>
            <a:chExt cx="2098421" cy="1922575"/>
          </a:xfrm>
        </p:grpSpPr>
        <p:grpSp>
          <p:nvGrpSpPr>
            <p:cNvPr id="25" name="Group 24"/>
            <p:cNvGrpSpPr/>
            <p:nvPr/>
          </p:nvGrpSpPr>
          <p:grpSpPr>
            <a:xfrm>
              <a:off x="2323027" y="2970031"/>
              <a:ext cx="457200" cy="480646"/>
              <a:chOff x="7778254" y="4232020"/>
              <a:chExt cx="457200" cy="480646"/>
            </a:xfrm>
          </p:grpSpPr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7564" y="4278906"/>
                <a:ext cx="4000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Oval 42"/>
              <p:cNvSpPr/>
              <p:nvPr/>
            </p:nvSpPr>
            <p:spPr bwMode="auto">
              <a:xfrm>
                <a:off x="7778254" y="4232020"/>
                <a:ext cx="457200" cy="4806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393365" y="4411960"/>
              <a:ext cx="457200" cy="480646"/>
              <a:chOff x="7848592" y="5673949"/>
              <a:chExt cx="457200" cy="480646"/>
            </a:xfrm>
          </p:grpSpPr>
          <p:pic>
            <p:nvPicPr>
              <p:cNvPr id="4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5444" y="5732615"/>
                <a:ext cx="4000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Oval 40"/>
              <p:cNvSpPr/>
              <p:nvPr/>
            </p:nvSpPr>
            <p:spPr bwMode="auto">
              <a:xfrm>
                <a:off x="7848592" y="5673949"/>
                <a:ext cx="457200" cy="4806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 bwMode="auto">
            <a:xfrm>
              <a:off x="2756780" y="3888078"/>
              <a:ext cx="187569" cy="1641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05445" y="3896152"/>
              <a:ext cx="187569" cy="1641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29" name="Straight Arrow Connector 28"/>
            <p:cNvCxnSpPr>
              <a:stCxn id="43" idx="4"/>
              <a:endCxn id="28" idx="0"/>
            </p:cNvCxnSpPr>
            <p:nvPr/>
          </p:nvCxnSpPr>
          <p:spPr bwMode="auto">
            <a:xfrm flipH="1">
              <a:off x="2399230" y="3450677"/>
              <a:ext cx="152397" cy="445475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30" name="Straight Arrow Connector 29"/>
            <p:cNvCxnSpPr>
              <a:stCxn id="41" idx="0"/>
              <a:endCxn id="27" idx="2"/>
            </p:cNvCxnSpPr>
            <p:nvPr/>
          </p:nvCxnSpPr>
          <p:spPr bwMode="auto">
            <a:xfrm flipV="1">
              <a:off x="2621965" y="4052195"/>
              <a:ext cx="228600" cy="359765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31" name="Straight Connector 30"/>
            <p:cNvCxnSpPr>
              <a:stCxn id="28" idx="2"/>
              <a:endCxn id="41" idx="0"/>
            </p:cNvCxnSpPr>
            <p:nvPr/>
          </p:nvCxnSpPr>
          <p:spPr bwMode="auto">
            <a:xfrm>
              <a:off x="2399230" y="4060269"/>
              <a:ext cx="222735" cy="35169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2" name="Straight Connector 31"/>
            <p:cNvCxnSpPr>
              <a:stCxn id="27" idx="0"/>
              <a:endCxn id="43" idx="4"/>
            </p:cNvCxnSpPr>
            <p:nvPr/>
          </p:nvCxnSpPr>
          <p:spPr bwMode="auto">
            <a:xfrm flipH="1" flipV="1">
              <a:off x="2551627" y="3450677"/>
              <a:ext cx="298938" cy="4374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1801356" y="3884429"/>
              <a:ext cx="187569" cy="1641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34" name="Straight Arrow Connector 33"/>
            <p:cNvCxnSpPr>
              <a:stCxn id="38" idx="6"/>
              <a:endCxn id="33" idx="1"/>
            </p:cNvCxnSpPr>
            <p:nvPr/>
          </p:nvCxnSpPr>
          <p:spPr bwMode="auto">
            <a:xfrm flipV="1">
              <a:off x="1303128" y="3966488"/>
              <a:ext cx="498228" cy="586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35" name="Straight Connector 34"/>
            <p:cNvCxnSpPr>
              <a:stCxn id="33" idx="3"/>
              <a:endCxn id="43" idx="3"/>
            </p:cNvCxnSpPr>
            <p:nvPr/>
          </p:nvCxnSpPr>
          <p:spPr bwMode="auto">
            <a:xfrm flipV="1">
              <a:off x="1988925" y="3380288"/>
              <a:ext cx="401057" cy="5862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" name="Straight Connector 35"/>
            <p:cNvCxnSpPr>
              <a:stCxn id="33" idx="3"/>
              <a:endCxn id="41" idx="1"/>
            </p:cNvCxnSpPr>
            <p:nvPr/>
          </p:nvCxnSpPr>
          <p:spPr bwMode="auto">
            <a:xfrm>
              <a:off x="1988925" y="3966488"/>
              <a:ext cx="471395" cy="51586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grpSp>
          <p:nvGrpSpPr>
            <p:cNvPr id="37" name="Group 36"/>
            <p:cNvGrpSpPr/>
            <p:nvPr/>
          </p:nvGrpSpPr>
          <p:grpSpPr>
            <a:xfrm>
              <a:off x="845928" y="3732025"/>
              <a:ext cx="457200" cy="480646"/>
              <a:chOff x="6301155" y="4994014"/>
              <a:chExt cx="457200" cy="480646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6301155" y="4994014"/>
                <a:ext cx="457200" cy="4806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662" y="5150448"/>
                <a:ext cx="238125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70" y="5090415"/>
            <a:ext cx="1874418" cy="17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2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272143"/>
            <a:ext cx="85344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Critical Definition: The Knowledge Spaces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360488"/>
            <a:ext cx="8534400" cy="4811712"/>
          </a:xfrm>
        </p:spPr>
        <p:txBody>
          <a:bodyPr/>
          <a:lstStyle/>
          <a:p>
            <a:r>
              <a:rPr lang="en-US" dirty="0" smtClean="0"/>
              <a:t>Joint message space: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Individual message subspaces: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Intersession coding vector (denoted as </a:t>
            </a:r>
            <a:r>
              <a:rPr lang="en-US" b="1" dirty="0" smtClean="0"/>
              <a:t>v</a:t>
            </a:r>
            <a:r>
              <a:rPr lang="en-US" dirty="0" smtClean="0"/>
              <a:t> or </a:t>
            </a:r>
            <a:r>
              <a:rPr lang="en-US" b="1" dirty="0" smtClean="0"/>
              <a:t>c</a:t>
            </a:r>
            <a:r>
              <a:rPr lang="en-US" dirty="0" smtClean="0"/>
              <a:t>): </a:t>
            </a:r>
          </a:p>
          <a:p>
            <a:endParaRPr lang="en-US" dirty="0" smtClean="0"/>
          </a:p>
          <a:p>
            <a:r>
              <a:rPr lang="en-US" dirty="0" smtClean="0"/>
              <a:t>Knowledge spaces: The span of vectors </a:t>
            </a:r>
            <a:r>
              <a:rPr lang="en-US" i="1" dirty="0" smtClean="0"/>
              <a:t>d</a:t>
            </a:r>
            <a:r>
              <a:rPr lang="en-US" sz="1600" i="1" dirty="0" smtClean="0"/>
              <a:t>i</a:t>
            </a:r>
            <a:r>
              <a:rPr lang="en-US" dirty="0" smtClean="0"/>
              <a:t> has received.</a:t>
            </a:r>
          </a:p>
          <a:p>
            <a:endParaRPr lang="en-US" dirty="0" smtClean="0"/>
          </a:p>
          <a:p>
            <a:r>
              <a:rPr lang="en-US" dirty="0" err="1" smtClean="0"/>
              <a:t>Decodability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Definition of the sum space: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71600"/>
            <a:ext cx="29130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613025"/>
            <a:ext cx="4965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3044825"/>
            <a:ext cx="5238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3910013"/>
            <a:ext cx="3949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4822825"/>
            <a:ext cx="53530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351463"/>
            <a:ext cx="12731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5749925"/>
            <a:ext cx="39004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768927" y="3387725"/>
            <a:ext cx="1776846" cy="6977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335483" y="2515394"/>
            <a:ext cx="3850409" cy="9720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522750" y="762268"/>
            <a:ext cx="3171968" cy="59792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90309" y="1177132"/>
            <a:ext cx="1381991" cy="59971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647200" y="105572"/>
            <a:ext cx="2377858" cy="1257302"/>
            <a:chOff x="6535882" y="1835726"/>
            <a:chExt cx="2377858" cy="1257302"/>
          </a:xfrm>
        </p:grpSpPr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Oval 47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78759" y="2234478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53" name="Straight Connector 52"/>
            <p:cNvCxnSpPr>
              <a:stCxn id="51" idx="3"/>
              <a:endCxn id="49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54" name="Straight Connector 53"/>
            <p:cNvCxnSpPr>
              <a:stCxn id="51" idx="3"/>
              <a:endCxn id="50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49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66" y="3168069"/>
            <a:ext cx="362308" cy="32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360488"/>
            <a:ext cx="8534400" cy="4811712"/>
          </a:xfrm>
        </p:spPr>
        <p:txBody>
          <a:bodyPr/>
          <a:lstStyle/>
          <a:p>
            <a:r>
              <a:rPr lang="en-US" dirty="0" smtClean="0"/>
              <a:t>Consider a single hop </a:t>
            </a:r>
          </a:p>
          <a:p>
            <a:r>
              <a:rPr lang="en-US" dirty="0" smtClean="0"/>
              <a:t>The message space     .</a:t>
            </a:r>
          </a:p>
          <a:p>
            <a:r>
              <a:rPr lang="en-US" dirty="0" smtClean="0"/>
              <a:t>The knowledge space      at </a:t>
            </a:r>
            <a:r>
              <a:rPr lang="en-US" i="1" dirty="0" smtClean="0"/>
              <a:t>d.</a:t>
            </a:r>
          </a:p>
          <a:p>
            <a:r>
              <a:rPr lang="en-US" dirty="0" smtClean="0">
                <a:solidFill>
                  <a:srgbClr val="EB0D0D"/>
                </a:solidFill>
              </a:rPr>
              <a:t>We have at least two different coding types</a:t>
            </a:r>
          </a:p>
          <a:p>
            <a:pPr lvl="1"/>
            <a:r>
              <a:rPr lang="en-US" dirty="0" smtClean="0"/>
              <a:t>Type 0: Convey/send a coding vector             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Effect: When </a:t>
            </a:r>
            <a:r>
              <a:rPr lang="en-US" i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receives a Type-0 packet,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increases. </a:t>
            </a:r>
          </a:p>
          <a:p>
            <a:pPr lvl="1"/>
            <a:r>
              <a:rPr lang="en-US" dirty="0" smtClean="0"/>
              <a:t>Type 1: Convey/send a coding vector              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Effect: When </a:t>
            </a:r>
            <a:r>
              <a:rPr lang="en-US" i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receives a Type-1 packet,                 remains.</a:t>
            </a:r>
          </a:p>
          <a:p>
            <a:r>
              <a:rPr lang="en-US" dirty="0" smtClean="0"/>
              <a:t>Question: </a:t>
            </a:r>
            <a:r>
              <a:rPr lang="en-US" dirty="0" smtClean="0">
                <a:solidFill>
                  <a:srgbClr val="FF6600"/>
                </a:solidFill>
              </a:rPr>
              <a:t>Do we have a third coding type?</a:t>
            </a:r>
            <a:r>
              <a:rPr lang="en-US" dirty="0" smtClean="0"/>
              <a:t> (Can we have a vector     that is neither Type-0 nor Type-1?)</a:t>
            </a:r>
          </a:p>
          <a:p>
            <a:pPr lvl="1"/>
            <a:r>
              <a:rPr lang="en-US" dirty="0" err="1" smtClean="0"/>
              <a:t>Ans</a:t>
            </a:r>
            <a:r>
              <a:rPr lang="en-US" dirty="0" smtClean="0"/>
              <a:t>: No. A vector is either in       or not in      .</a:t>
            </a:r>
          </a:p>
          <a:p>
            <a:r>
              <a:rPr lang="en-US" dirty="0" smtClean="0">
                <a:solidFill>
                  <a:srgbClr val="404ACE"/>
                </a:solidFill>
              </a:rPr>
              <a:t>The above classification of coding types is exhaustive.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7691732" y="3471863"/>
            <a:ext cx="1197428" cy="8675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101448" y="3476718"/>
            <a:ext cx="1797923" cy="8675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799"/>
            <a:ext cx="85344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ystematic Way to Dissect The NC Choices</a:t>
            </a:r>
            <a:endParaRPr lang="en-US" dirty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900238"/>
            <a:ext cx="3032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317750"/>
            <a:ext cx="3286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148013"/>
            <a:ext cx="763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4192588"/>
            <a:ext cx="852488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28" y="3817144"/>
            <a:ext cx="110966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540250"/>
            <a:ext cx="11096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35" y="5411345"/>
            <a:ext cx="2365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5726113"/>
            <a:ext cx="36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5749925"/>
            <a:ext cx="3619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376" name="Straight Arrow Connector 35"/>
          <p:cNvCxnSpPr>
            <a:cxnSpLocks noChangeShapeType="1"/>
            <a:stCxn id="15374" idx="6"/>
          </p:cNvCxnSpPr>
          <p:nvPr/>
        </p:nvCxnSpPr>
        <p:spPr bwMode="auto">
          <a:xfrm>
            <a:off x="7231976" y="2145797"/>
            <a:ext cx="1114796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7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81" y="1765370"/>
            <a:ext cx="1511669" cy="24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67" y="1441450"/>
            <a:ext cx="333560" cy="3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15138" y="1937915"/>
            <a:ext cx="416838" cy="415760"/>
            <a:chOff x="6815138" y="1937915"/>
            <a:chExt cx="416838" cy="415760"/>
          </a:xfrm>
        </p:grpSpPr>
        <p:sp>
          <p:nvSpPr>
            <p:cNvPr id="15374" name="Oval 33"/>
            <p:cNvSpPr>
              <a:spLocks noChangeArrowheads="1"/>
            </p:cNvSpPr>
            <p:nvPr/>
          </p:nvSpPr>
          <p:spPr bwMode="auto">
            <a:xfrm>
              <a:off x="6815138" y="1937915"/>
              <a:ext cx="416838" cy="41576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5379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428" y="2038829"/>
              <a:ext cx="238258" cy="238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676362" y="1947607"/>
            <a:ext cx="416838" cy="415760"/>
            <a:chOff x="8676362" y="1947607"/>
            <a:chExt cx="416838" cy="415760"/>
          </a:xfrm>
        </p:grpSpPr>
        <p:sp>
          <p:nvSpPr>
            <p:cNvPr id="15375" name="Oval 34"/>
            <p:cNvSpPr>
              <a:spLocks noChangeArrowheads="1"/>
            </p:cNvSpPr>
            <p:nvPr/>
          </p:nvSpPr>
          <p:spPr bwMode="auto">
            <a:xfrm>
              <a:off x="8676362" y="1947607"/>
              <a:ext cx="416838" cy="41576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5380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757" y="1995219"/>
              <a:ext cx="212659" cy="283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38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9" y="1441450"/>
            <a:ext cx="362308" cy="32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32" y="2235864"/>
            <a:ext cx="195280" cy="16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4230688" y="1608187"/>
            <a:ext cx="2368550" cy="443657"/>
          </a:xfrm>
          <a:prstGeom prst="straightConnector1">
            <a:avLst/>
          </a:prstGeom>
          <a:noFill/>
          <a:ln w="38100" cap="flat" cmpd="sng" algn="ctr">
            <a:solidFill>
              <a:srgbClr val="EB0D0D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5045075" y="1608187"/>
            <a:ext cx="3631287" cy="856407"/>
          </a:xfrm>
          <a:prstGeom prst="straightConnector1">
            <a:avLst/>
          </a:prstGeom>
          <a:noFill/>
          <a:ln w="38100" cap="flat" cmpd="sng" algn="ctr">
            <a:solidFill>
              <a:srgbClr val="EB0D0D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751638" y="2464594"/>
            <a:ext cx="809625" cy="536514"/>
          </a:xfrm>
          <a:prstGeom prst="straightConnector1">
            <a:avLst/>
          </a:prstGeom>
          <a:noFill/>
          <a:ln w="38100" cap="flat" cmpd="sng" algn="ctr">
            <a:solidFill>
              <a:srgbClr val="EB0D0D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6751638" y="3148013"/>
            <a:ext cx="2296439" cy="13382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528" y="2753943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 bwMode="auto">
          <a:xfrm>
            <a:off x="7189928" y="3901226"/>
            <a:ext cx="84095" cy="74254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8248398" y="3944323"/>
            <a:ext cx="84095" cy="74254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5925" y="3364131"/>
            <a:ext cx="811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Type-0</a:t>
            </a:r>
            <a:br>
              <a:rPr lang="en-US" sz="1600" dirty="0" smtClean="0"/>
            </a:br>
            <a:r>
              <a:rPr lang="en-US" sz="1600" dirty="0" smtClean="0"/>
              <a:t>vector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789375" y="3413383"/>
            <a:ext cx="811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Type-1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vector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7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35" grpId="1" animBg="1"/>
      <p:bldP spid="5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8" grpId="0"/>
      <p:bldP spid="8" grpId="1"/>
      <p:bldP spid="8" grpId="2"/>
      <p:bldP spid="37" grpId="0"/>
      <p:bldP spid="37" grpId="1"/>
      <p:bldP spid="3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11"/>
          <p:cNvSpPr>
            <a:spLocks noChangeArrowheads="1"/>
          </p:cNvSpPr>
          <p:nvPr/>
        </p:nvSpPr>
        <p:spPr bwMode="auto">
          <a:xfrm>
            <a:off x="-1347788" y="6324600"/>
            <a:ext cx="2930526" cy="136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 type="triangle" w="lg" len="lg"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there are multiple flows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30" y="1314201"/>
            <a:ext cx="8534400" cy="4495800"/>
          </a:xfrm>
        </p:spPr>
        <p:txBody>
          <a:bodyPr/>
          <a:lstStyle/>
          <a:p>
            <a:r>
              <a:rPr lang="en-US" dirty="0" smtClean="0"/>
              <a:t>Whether can we send (</a:t>
            </a:r>
            <a:r>
              <a:rPr lang="en-US" i="1" dirty="0" smtClean="0"/>
              <a:t>R</a:t>
            </a:r>
            <a:r>
              <a:rPr lang="en-US" sz="12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R</a:t>
            </a:r>
            <a:r>
              <a:rPr lang="en-US" sz="1200" dirty="0" smtClean="0"/>
              <a:t>2</a:t>
            </a:r>
            <a:r>
              <a:rPr lang="en-US" dirty="0" smtClean="0"/>
              <a:t>,…,</a:t>
            </a:r>
            <a:r>
              <a:rPr lang="en-US" i="1" dirty="0" smtClean="0"/>
              <a:t>R</a:t>
            </a:r>
            <a:r>
              <a:rPr lang="en-US" sz="1200" i="1" dirty="0" smtClean="0"/>
              <a:t>M</a:t>
            </a:r>
            <a:r>
              <a:rPr lang="en-US" dirty="0" smtClean="0"/>
              <a:t>) symbols for flows 1 to </a:t>
            </a:r>
            <a:r>
              <a:rPr lang="en-US" i="1" dirty="0" smtClean="0"/>
              <a:t>M</a:t>
            </a:r>
            <a:r>
              <a:rPr lang="en-US" dirty="0" smtClean="0"/>
              <a:t>, respectively?</a:t>
            </a:r>
          </a:p>
          <a:p>
            <a:r>
              <a:rPr lang="en-US" dirty="0" smtClean="0"/>
              <a:t>Many important applications</a:t>
            </a:r>
          </a:p>
          <a:p>
            <a:pPr lvl="1"/>
            <a:r>
              <a:rPr lang="en-US" dirty="0" smtClean="0"/>
              <a:t>Cellular / </a:t>
            </a:r>
            <a:r>
              <a:rPr lang="en-US" dirty="0"/>
              <a:t>access-point networks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Rozner</a:t>
            </a:r>
            <a:r>
              <a:rPr lang="en-US" dirty="0" smtClean="0"/>
              <a:t> et al. 07]</a:t>
            </a:r>
          </a:p>
          <a:p>
            <a:pPr lvl="1"/>
            <a:r>
              <a:rPr lang="en-US" dirty="0" smtClean="0"/>
              <a:t>Mesh networks [</a:t>
            </a:r>
            <a:r>
              <a:rPr lang="en-US" dirty="0" err="1" smtClean="0"/>
              <a:t>Katti</a:t>
            </a:r>
            <a:r>
              <a:rPr lang="en-US" dirty="0" smtClean="0"/>
              <a:t> et al. 06]</a:t>
            </a:r>
          </a:p>
          <a:p>
            <a:pPr lvl="1"/>
            <a:r>
              <a:rPr lang="en-US" dirty="0" smtClean="0"/>
              <a:t>Index </a:t>
            </a:r>
            <a:r>
              <a:rPr lang="en-US" dirty="0"/>
              <a:t>coding [</a:t>
            </a:r>
            <a:r>
              <a:rPr lang="en-US" dirty="0" smtClean="0"/>
              <a:t>Bar-</a:t>
            </a:r>
            <a:r>
              <a:rPr lang="en-US" dirty="0" err="1" smtClean="0"/>
              <a:t>Yossev</a:t>
            </a:r>
            <a:r>
              <a:rPr lang="en-US" dirty="0" smtClean="0"/>
              <a:t> et al. </a:t>
            </a:r>
            <a:br>
              <a:rPr lang="en-US" dirty="0" smtClean="0"/>
            </a:br>
            <a:r>
              <a:rPr lang="en-US" dirty="0" smtClean="0"/>
              <a:t>06] (satellite </a:t>
            </a:r>
            <a:r>
              <a:rPr lang="en-US" dirty="0"/>
              <a:t>comm.)</a:t>
            </a:r>
            <a:endParaRPr lang="en-US" dirty="0" smtClean="0"/>
          </a:p>
          <a:p>
            <a:r>
              <a:rPr lang="en-US" dirty="0" smtClean="0"/>
              <a:t>A notoriously difficult problem</a:t>
            </a:r>
          </a:p>
          <a:p>
            <a:pPr lvl="1"/>
            <a:r>
              <a:rPr lang="en-US" dirty="0" smtClean="0"/>
              <a:t>NP complete.</a:t>
            </a:r>
          </a:p>
          <a:p>
            <a:pPr lvl="1"/>
            <a:r>
              <a:rPr lang="en-US" dirty="0" smtClean="0"/>
              <a:t>Linear codes are suboptimal.</a:t>
            </a:r>
          </a:p>
          <a:p>
            <a:pPr lvl="1"/>
            <a:r>
              <a:rPr lang="en-US" dirty="0" smtClean="0"/>
              <a:t>Whether rates 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sz="1100" dirty="0"/>
              <a:t>1</a:t>
            </a:r>
            <a:r>
              <a:rPr lang="en-US" dirty="0"/>
              <a:t>,</a:t>
            </a:r>
            <a:r>
              <a:rPr lang="en-US" i="1" dirty="0"/>
              <a:t>R</a:t>
            </a:r>
            <a:r>
              <a:rPr lang="en-US" sz="1100" dirty="0"/>
              <a:t>2</a:t>
            </a:r>
            <a:r>
              <a:rPr lang="en-US" dirty="0"/>
              <a:t>,…,</a:t>
            </a:r>
            <a:r>
              <a:rPr lang="en-US" i="1" dirty="0"/>
              <a:t>R</a:t>
            </a:r>
            <a:r>
              <a:rPr lang="en-US" sz="1100" i="1" dirty="0"/>
              <a:t>M</a:t>
            </a:r>
            <a:r>
              <a:rPr lang="en-US" dirty="0" smtClean="0"/>
              <a:t>) are linearly feasible can depend on the alphabet size [Dougherty et al. 05, 07, 08].</a:t>
            </a:r>
          </a:p>
          <a:p>
            <a:pPr lvl="1"/>
            <a:r>
              <a:rPr lang="en-US" dirty="0" smtClean="0"/>
              <a:t>Even finding good (but loose) capacity bounds is hard [</a:t>
            </a:r>
            <a:r>
              <a:rPr lang="en-US" dirty="0" err="1" smtClean="0"/>
              <a:t>Kamath</a:t>
            </a:r>
            <a:r>
              <a:rPr lang="en-US" dirty="0"/>
              <a:t> </a:t>
            </a:r>
            <a:r>
              <a:rPr lang="en-US" dirty="0" smtClean="0"/>
              <a:t>et al. 13].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914902" y="1830344"/>
            <a:ext cx="4203483" cy="3662220"/>
            <a:chOff x="4914902" y="1830344"/>
            <a:chExt cx="4203483" cy="3662220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356" y="4542945"/>
              <a:ext cx="393595" cy="30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2" y="4514063"/>
              <a:ext cx="330620" cy="33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771" y="4490683"/>
              <a:ext cx="330620" cy="33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4813" y="2588548"/>
              <a:ext cx="379283" cy="22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184" y="2593397"/>
              <a:ext cx="3810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409" y="2574780"/>
              <a:ext cx="3810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5465618" y="2296391"/>
              <a:ext cx="606137" cy="623454"/>
              <a:chOff x="5465618" y="2296391"/>
              <a:chExt cx="606137" cy="623454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5611091" y="2524991"/>
                <a:ext cx="415636" cy="39485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cxnSp>
            <p:nvCxnSpPr>
              <p:cNvPr id="7" name="Straight Arrow Connector 6"/>
              <p:cNvCxnSpPr>
                <a:endCxn id="5" idx="0"/>
              </p:cNvCxnSpPr>
              <p:nvPr/>
            </p:nvCxnSpPr>
            <p:spPr bwMode="auto">
              <a:xfrm>
                <a:off x="5465618" y="2296391"/>
                <a:ext cx="353291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flipH="1">
                <a:off x="5818909" y="2296391"/>
                <a:ext cx="252846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5566063" y="4454237"/>
              <a:ext cx="637309" cy="633845"/>
              <a:chOff x="5566063" y="4454237"/>
              <a:chExt cx="637309" cy="633845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5645727" y="4454237"/>
                <a:ext cx="415636" cy="39485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5850081" y="4859482"/>
                <a:ext cx="353291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>
                <a:off x="5566063" y="4849091"/>
                <a:ext cx="252846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6473539" y="2306782"/>
              <a:ext cx="606137" cy="623454"/>
              <a:chOff x="5465618" y="2296391"/>
              <a:chExt cx="606137" cy="623454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5611091" y="2524991"/>
                <a:ext cx="415636" cy="39485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cxnSp>
            <p:nvCxnSpPr>
              <p:cNvPr id="21" name="Straight Arrow Connector 20"/>
              <p:cNvCxnSpPr>
                <a:endCxn id="20" idx="0"/>
              </p:cNvCxnSpPr>
              <p:nvPr/>
            </p:nvCxnSpPr>
            <p:spPr bwMode="auto">
              <a:xfrm>
                <a:off x="5465618" y="2296391"/>
                <a:ext cx="353291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flipH="1">
                <a:off x="5818909" y="2296391"/>
                <a:ext cx="252846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</p:grpSp>
        <p:grpSp>
          <p:nvGrpSpPr>
            <p:cNvPr id="23" name="Group 22"/>
            <p:cNvGrpSpPr/>
            <p:nvPr/>
          </p:nvGrpSpPr>
          <p:grpSpPr>
            <a:xfrm>
              <a:off x="8288482" y="2282536"/>
              <a:ext cx="606137" cy="623454"/>
              <a:chOff x="5465618" y="2296391"/>
              <a:chExt cx="606137" cy="623454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5611091" y="2524991"/>
                <a:ext cx="415636" cy="39485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cxnSp>
            <p:nvCxnSpPr>
              <p:cNvPr id="25" name="Straight Arrow Connector 24"/>
              <p:cNvCxnSpPr>
                <a:endCxn id="24" idx="0"/>
              </p:cNvCxnSpPr>
              <p:nvPr/>
            </p:nvCxnSpPr>
            <p:spPr bwMode="auto">
              <a:xfrm>
                <a:off x="5465618" y="2296391"/>
                <a:ext cx="353291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 flipH="1">
                <a:off x="5818909" y="2296391"/>
                <a:ext cx="252846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6508175" y="4481946"/>
              <a:ext cx="637309" cy="633845"/>
              <a:chOff x="5566063" y="4454237"/>
              <a:chExt cx="637309" cy="633845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5645727" y="4454237"/>
                <a:ext cx="415636" cy="39485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5850081" y="4859482"/>
                <a:ext cx="353291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 flipH="1">
                <a:off x="5566063" y="4849091"/>
                <a:ext cx="252846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</p:grpSp>
        <p:grpSp>
          <p:nvGrpSpPr>
            <p:cNvPr id="31" name="Group 30"/>
            <p:cNvGrpSpPr/>
            <p:nvPr/>
          </p:nvGrpSpPr>
          <p:grpSpPr>
            <a:xfrm>
              <a:off x="8326582" y="4495800"/>
              <a:ext cx="637309" cy="633845"/>
              <a:chOff x="5566063" y="4454237"/>
              <a:chExt cx="637309" cy="633845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5645727" y="4454237"/>
                <a:ext cx="415636" cy="39485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5850081" y="4859482"/>
                <a:ext cx="353291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flipH="1">
                <a:off x="5566063" y="4849091"/>
                <a:ext cx="252846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</p:grpSp>
        <p:sp>
          <p:nvSpPr>
            <p:cNvPr id="35" name="Cloud 34"/>
            <p:cNvSpPr/>
            <p:nvPr/>
          </p:nvSpPr>
          <p:spPr bwMode="auto">
            <a:xfrm>
              <a:off x="5129566" y="3028872"/>
              <a:ext cx="3920915" cy="1233133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853545" y="2930236"/>
              <a:ext cx="349827" cy="54032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5818909" y="2930236"/>
              <a:ext cx="31172" cy="69272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H="1">
              <a:off x="6761021" y="2930236"/>
              <a:ext cx="65810" cy="69272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H="1">
              <a:off x="6355772" y="2930236"/>
              <a:ext cx="471058" cy="69272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24" idx="4"/>
            </p:cNvCxnSpPr>
            <p:nvPr/>
          </p:nvCxnSpPr>
          <p:spPr bwMode="auto">
            <a:xfrm flipH="1">
              <a:off x="8188036" y="2905990"/>
              <a:ext cx="453737" cy="56457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6840684" y="3028872"/>
              <a:ext cx="271893" cy="59409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59" name="Straight Arrow Connector 58"/>
            <p:cNvCxnSpPr>
              <a:stCxn id="24" idx="4"/>
              <a:endCxn id="3" idx="3"/>
            </p:cNvCxnSpPr>
            <p:nvPr/>
          </p:nvCxnSpPr>
          <p:spPr bwMode="auto">
            <a:xfrm flipH="1">
              <a:off x="8527470" y="2905990"/>
              <a:ext cx="114303" cy="65611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62" name="Straight Arrow Connector 61"/>
            <p:cNvCxnSpPr>
              <a:endCxn id="14" idx="0"/>
            </p:cNvCxnSpPr>
            <p:nvPr/>
          </p:nvCxnSpPr>
          <p:spPr bwMode="auto">
            <a:xfrm flipH="1">
              <a:off x="5853545" y="4042064"/>
              <a:ext cx="91787" cy="41217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65" name="Straight Arrow Connector 64"/>
            <p:cNvCxnSpPr>
              <a:endCxn id="14" idx="0"/>
            </p:cNvCxnSpPr>
            <p:nvPr/>
          </p:nvCxnSpPr>
          <p:spPr bwMode="auto">
            <a:xfrm flipH="1">
              <a:off x="5853545" y="4042064"/>
              <a:ext cx="502227" cy="41217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68" name="Straight Arrow Connector 67"/>
            <p:cNvCxnSpPr>
              <a:endCxn id="28" idx="0"/>
            </p:cNvCxnSpPr>
            <p:nvPr/>
          </p:nvCxnSpPr>
          <p:spPr bwMode="auto">
            <a:xfrm>
              <a:off x="6650184" y="4042064"/>
              <a:ext cx="145473" cy="43988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H="1">
              <a:off x="6792193" y="3889664"/>
              <a:ext cx="164520" cy="59228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3079" idx="0"/>
            </p:cNvCxnSpPr>
            <p:nvPr/>
          </p:nvCxnSpPr>
          <p:spPr bwMode="auto">
            <a:xfrm>
              <a:off x="8070275" y="3965864"/>
              <a:ext cx="514879" cy="57708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75" name="Straight Arrow Connector 74"/>
            <p:cNvCxnSpPr>
              <a:endCxn id="32" idx="0"/>
            </p:cNvCxnSpPr>
            <p:nvPr/>
          </p:nvCxnSpPr>
          <p:spPr bwMode="auto">
            <a:xfrm>
              <a:off x="8446080" y="3889664"/>
              <a:ext cx="167984" cy="60613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020" y="1856502"/>
              <a:ext cx="1177479" cy="36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739" y="5129645"/>
              <a:ext cx="1177478" cy="36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054" y="1856502"/>
              <a:ext cx="1177478" cy="36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127" y="5129644"/>
              <a:ext cx="1177478" cy="36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310" y="1851126"/>
              <a:ext cx="1306517" cy="365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868" y="5126955"/>
              <a:ext cx="1306517" cy="365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66"/>
            <p:cNvSpPr/>
            <p:nvPr/>
          </p:nvSpPr>
          <p:spPr bwMode="auto">
            <a:xfrm>
              <a:off x="4914902" y="1830344"/>
              <a:ext cx="4197925" cy="366222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7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27418" y="3161306"/>
            <a:ext cx="5018567" cy="848720"/>
          </a:xfrm>
          <a:prstGeom prst="rect">
            <a:avLst/>
          </a:prstGeom>
          <a:solidFill>
            <a:srgbClr val="FFFE7A"/>
          </a:solidFill>
          <a:ln w="19050" cap="flat" cmpd="sng" algn="ctr">
            <a:noFill/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6386" name="Rectangle 30"/>
          <p:cNvSpPr>
            <a:spLocks noChangeArrowheads="1"/>
          </p:cNvSpPr>
          <p:nvPr/>
        </p:nvSpPr>
        <p:spPr bwMode="auto">
          <a:xfrm>
            <a:off x="-1347788" y="6324600"/>
            <a:ext cx="2930526" cy="136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 type="triangle" w="lg" len="lg"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799"/>
            <a:ext cx="85344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Dissecting the NC choices – A systematic approach</a:t>
            </a:r>
            <a:endParaRPr lang="en-US" dirty="0"/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304800" y="1360488"/>
            <a:ext cx="8534400" cy="4811712"/>
          </a:xfrm>
        </p:spPr>
        <p:txBody>
          <a:bodyPr/>
          <a:lstStyle/>
          <a:p>
            <a:pPr lvl="1"/>
            <a:r>
              <a:rPr lang="en-US" dirty="0" smtClean="0"/>
              <a:t>Type 0: Convey/send a coding vector             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Effect: When </a:t>
            </a:r>
            <a:r>
              <a:rPr lang="en-US" i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receives a Type-0 packet,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increases. </a:t>
            </a:r>
          </a:p>
          <a:p>
            <a:pPr lvl="1"/>
            <a:r>
              <a:rPr lang="en-US" dirty="0" smtClean="0"/>
              <a:t>Type 1: Convey/send a coding vector              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Effect: When </a:t>
            </a:r>
            <a:r>
              <a:rPr lang="en-US" i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receives a Type-1 packet,                 remains.</a:t>
            </a:r>
          </a:p>
          <a:p>
            <a:r>
              <a:rPr lang="en-US" dirty="0" smtClean="0"/>
              <a:t>     : normalized # of Type-0 vectors, </a:t>
            </a:r>
            <a:br>
              <a:rPr lang="en-US" dirty="0" smtClean="0"/>
            </a:br>
            <a:r>
              <a:rPr lang="en-US" dirty="0" smtClean="0"/>
              <a:t>     : normalized # of Type-1 vectors.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Time-sharing</a:t>
            </a:r>
            <a:r>
              <a:rPr lang="en-US" dirty="0" smtClean="0"/>
              <a:t> inequality:                    . </a:t>
            </a:r>
          </a:p>
          <a:p>
            <a:r>
              <a:rPr lang="en-US" dirty="0" smtClean="0">
                <a:solidFill>
                  <a:srgbClr val="404ACE"/>
                </a:solidFill>
              </a:rPr>
              <a:t>Rank conversion</a:t>
            </a:r>
            <a:r>
              <a:rPr lang="en-US" dirty="0" smtClean="0"/>
              <a:t>: Define </a:t>
            </a:r>
            <a:r>
              <a:rPr lang="en-US" i="1" dirty="0" smtClean="0"/>
              <a:t>y</a:t>
            </a:r>
            <a:r>
              <a:rPr lang="en-US" sz="1600" dirty="0" smtClean="0"/>
              <a:t>1</a:t>
            </a:r>
            <a:r>
              <a:rPr lang="en-US" dirty="0" smtClean="0"/>
              <a:t> be the normalized                   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009900"/>
                </a:solidFill>
              </a:rPr>
              <a:t>Rank comparison</a:t>
            </a:r>
            <a:r>
              <a:rPr lang="en-US" dirty="0" smtClean="0"/>
              <a:t>:                                                       .   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Decodability</a:t>
            </a:r>
            <a:r>
              <a:rPr lang="en-US" dirty="0" smtClean="0"/>
              <a:t>: </a:t>
            </a:r>
          </a:p>
          <a:p>
            <a:r>
              <a:rPr lang="en-US" sz="2000" u="sng" dirty="0" smtClean="0">
                <a:solidFill>
                  <a:srgbClr val="EB0D0D"/>
                </a:solidFill>
              </a:rPr>
              <a:t>Feedback is used to trace the evolution of the knowledge spaces.</a:t>
            </a:r>
            <a:r>
              <a:rPr lang="en-US" sz="2000" dirty="0" smtClean="0">
                <a:solidFill>
                  <a:srgbClr val="EB0D0D"/>
                </a:solidFill>
              </a:rPr>
              <a:t> </a:t>
            </a:r>
            <a:r>
              <a:rPr lang="en-US" sz="2000" dirty="0" smtClean="0"/>
              <a:t>We do not need any degraded channel arguments. </a:t>
            </a:r>
          </a:p>
        </p:txBody>
      </p:sp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423988"/>
            <a:ext cx="7635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459038"/>
            <a:ext cx="852487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090738"/>
            <a:ext cx="110966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840038"/>
            <a:ext cx="1109662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278188"/>
            <a:ext cx="3460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641725"/>
            <a:ext cx="3460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4044950"/>
            <a:ext cx="160496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460875"/>
            <a:ext cx="1495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289550"/>
            <a:ext cx="45307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41875"/>
            <a:ext cx="14255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5715000"/>
            <a:ext cx="508158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0" name="Rectangle 6"/>
          <p:cNvSpPr>
            <a:spLocks noChangeArrowheads="1"/>
          </p:cNvSpPr>
          <p:nvPr/>
        </p:nvSpPr>
        <p:spPr bwMode="auto">
          <a:xfrm>
            <a:off x="4032250" y="4010025"/>
            <a:ext cx="2082800" cy="414338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01" name="Rectangle 32"/>
          <p:cNvSpPr>
            <a:spLocks noChangeArrowheads="1"/>
          </p:cNvSpPr>
          <p:nvPr/>
        </p:nvSpPr>
        <p:spPr bwMode="auto">
          <a:xfrm>
            <a:off x="3167063" y="4754563"/>
            <a:ext cx="2081212" cy="414337"/>
          </a:xfrm>
          <a:prstGeom prst="rect">
            <a:avLst/>
          </a:prstGeom>
          <a:noFill/>
          <a:ln w="19050" algn="ctr">
            <a:solidFill>
              <a:srgbClr val="404ACE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404ACE"/>
              </a:solidFill>
            </a:endParaRPr>
          </a:p>
        </p:txBody>
      </p:sp>
      <p:sp>
        <p:nvSpPr>
          <p:cNvPr id="16402" name="Rectangle 33"/>
          <p:cNvSpPr>
            <a:spLocks noChangeArrowheads="1"/>
          </p:cNvSpPr>
          <p:nvPr/>
        </p:nvSpPr>
        <p:spPr bwMode="auto">
          <a:xfrm>
            <a:off x="6992938" y="5246688"/>
            <a:ext cx="1250950" cy="414337"/>
          </a:xfrm>
          <a:prstGeom prst="rect">
            <a:avLst/>
          </a:prstGeom>
          <a:noFill/>
          <a:ln w="19050" algn="ctr">
            <a:solidFill>
              <a:srgbClr val="0099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404ACE"/>
              </a:solidFill>
            </a:endParaRPr>
          </a:p>
        </p:txBody>
      </p:sp>
      <p:sp>
        <p:nvSpPr>
          <p:cNvPr id="16403" name="Rectangle 34"/>
          <p:cNvSpPr>
            <a:spLocks noChangeArrowheads="1"/>
          </p:cNvSpPr>
          <p:nvPr/>
        </p:nvSpPr>
        <p:spPr bwMode="auto">
          <a:xfrm>
            <a:off x="6707188" y="5708650"/>
            <a:ext cx="1252537" cy="415925"/>
          </a:xfrm>
          <a:prstGeom prst="rect">
            <a:avLst/>
          </a:prstGeom>
          <a:noFill/>
          <a:ln w="19050" algn="ctr">
            <a:solidFill>
              <a:srgbClr val="7030A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404ACE"/>
              </a:solidFill>
            </a:endParaRPr>
          </a:p>
        </p:txBody>
      </p:sp>
      <p:grpSp>
        <p:nvGrpSpPr>
          <p:cNvPr id="16404" name="Group 35"/>
          <p:cNvGrpSpPr>
            <a:grpSpLocks/>
          </p:cNvGrpSpPr>
          <p:nvPr/>
        </p:nvGrpSpPr>
        <p:grpSpPr bwMode="auto">
          <a:xfrm>
            <a:off x="6815138" y="1441450"/>
            <a:ext cx="2278062" cy="963613"/>
            <a:chOff x="6815709" y="1442157"/>
            <a:chExt cx="2276796" cy="963325"/>
          </a:xfrm>
        </p:grpSpPr>
        <p:sp>
          <p:nvSpPr>
            <p:cNvPr id="16407" name="Oval 36"/>
            <p:cNvSpPr>
              <a:spLocks noChangeArrowheads="1"/>
            </p:cNvSpPr>
            <p:nvPr/>
          </p:nvSpPr>
          <p:spPr bwMode="auto">
            <a:xfrm>
              <a:off x="6815709" y="1938474"/>
              <a:ext cx="416606" cy="41563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8" name="Oval 37"/>
            <p:cNvSpPr>
              <a:spLocks noChangeArrowheads="1"/>
            </p:cNvSpPr>
            <p:nvPr/>
          </p:nvSpPr>
          <p:spPr bwMode="auto">
            <a:xfrm>
              <a:off x="8675899" y="1948163"/>
              <a:ext cx="416606" cy="41563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16409" name="Straight Arrow Connector 38"/>
            <p:cNvCxnSpPr>
              <a:cxnSpLocks noChangeShapeType="1"/>
              <a:stCxn id="16407" idx="6"/>
            </p:cNvCxnSpPr>
            <p:nvPr/>
          </p:nvCxnSpPr>
          <p:spPr bwMode="auto">
            <a:xfrm>
              <a:off x="7232315" y="2146293"/>
              <a:ext cx="111417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lg" len="lg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410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3536" y="1765980"/>
              <a:ext cx="1510829" cy="247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11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533" y="1442157"/>
              <a:ext cx="33337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12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949" y="2039357"/>
              <a:ext cx="238126" cy="238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13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242" y="1995760"/>
              <a:ext cx="212541" cy="28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14" name="Picture 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5300" y="1442157"/>
              <a:ext cx="362107" cy="322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15" name="Picture 1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816" y="2236334"/>
              <a:ext cx="195171" cy="169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Line Callout 1 2"/>
          <p:cNvSpPr/>
          <p:nvPr/>
        </p:nvSpPr>
        <p:spPr bwMode="auto">
          <a:xfrm rot="16200000">
            <a:off x="3755435" y="-252302"/>
            <a:ext cx="668938" cy="4723391"/>
          </a:xfrm>
          <a:prstGeom prst="borderCallout1">
            <a:avLst>
              <a:gd name="adj1" fmla="val 18750"/>
              <a:gd name="adj2" fmla="val -8333"/>
              <a:gd name="adj3" fmla="val 60628"/>
              <a:gd name="adj4" fmla="val -353781"/>
            </a:avLst>
          </a:prstGeom>
          <a:noFill/>
          <a:ln w="19050" cap="flat" cmpd="sng" algn="ctr">
            <a:solidFill>
              <a:srgbClr val="EB0D0D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6405" name="TextBox 7"/>
          <p:cNvSpPr txBox="1">
            <a:spLocks noChangeArrowheads="1"/>
          </p:cNvSpPr>
          <p:nvPr/>
        </p:nvSpPr>
        <p:spPr bwMode="auto">
          <a:xfrm>
            <a:off x="202535" y="2405063"/>
            <a:ext cx="3736975" cy="1631216"/>
          </a:xfrm>
          <a:prstGeom prst="rect">
            <a:avLst/>
          </a:prstGeom>
          <a:solidFill>
            <a:srgbClr val="FFF1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sz="2000" dirty="0"/>
              <a:t>It is an outer bound </a:t>
            </a:r>
            <a:br>
              <a:rPr lang="en-US" sz="2000" dirty="0"/>
            </a:br>
            <a:r>
              <a:rPr lang="en-US" sz="2000" dirty="0" smtClean="0">
                <a:solidFill>
                  <a:srgbClr val="FF0000"/>
                </a:solidFill>
              </a:rPr>
              <a:t>since any coding choices can be classified as one of the two types </a:t>
            </a:r>
            <a:r>
              <a:rPr lang="en-US" sz="2000" dirty="0" smtClean="0"/>
              <a:t>(the coding types are exhaustive).</a:t>
            </a:r>
            <a:endParaRPr lang="en-US" sz="2000" dirty="0"/>
          </a:p>
        </p:txBody>
      </p:sp>
      <p:sp>
        <p:nvSpPr>
          <p:cNvPr id="16406" name="TextBox 8"/>
          <p:cNvSpPr txBox="1">
            <a:spLocks noChangeArrowheads="1"/>
          </p:cNvSpPr>
          <p:nvPr/>
        </p:nvSpPr>
        <p:spPr bwMode="auto">
          <a:xfrm>
            <a:off x="5061248" y="2356767"/>
            <a:ext cx="4040187" cy="1631950"/>
          </a:xfrm>
          <a:prstGeom prst="rect">
            <a:avLst/>
          </a:prstGeom>
          <a:solidFill>
            <a:srgbClr val="FFF1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sz="2000" dirty="0"/>
              <a:t>It also guides the construction</a:t>
            </a:r>
            <a:br>
              <a:rPr lang="en-US" sz="2000" dirty="0"/>
            </a:br>
            <a:r>
              <a:rPr lang="en-US" sz="2000" dirty="0"/>
              <a:t>of capacity-achieving scheme:</a:t>
            </a:r>
          </a:p>
          <a:p>
            <a:pPr algn="l" eaLnBrk="1" hangingPunct="1"/>
            <a:r>
              <a:rPr lang="en-US" sz="2000" dirty="0">
                <a:solidFill>
                  <a:srgbClr val="404ACE"/>
                </a:solidFill>
              </a:rPr>
              <a:t>Optimal </a:t>
            </a:r>
            <a:r>
              <a:rPr lang="en-US" sz="2000" dirty="0">
                <a:solidFill>
                  <a:srgbClr val="404ACE"/>
                </a:solidFill>
                <a:sym typeface="Wingdings" pitchFamily="2" charset="2"/>
              </a:rPr>
              <a:t> Send as many </a:t>
            </a:r>
            <a:r>
              <a:rPr lang="en-US" sz="2000" dirty="0">
                <a:solidFill>
                  <a:srgbClr val="404ACE"/>
                </a:solidFill>
              </a:rPr>
              <a:t>Type-0 </a:t>
            </a:r>
            <a:br>
              <a:rPr lang="en-US" sz="2000" dirty="0">
                <a:solidFill>
                  <a:srgbClr val="404ACE"/>
                </a:solidFill>
              </a:rPr>
            </a:br>
            <a:r>
              <a:rPr lang="en-US" sz="2000" dirty="0">
                <a:solidFill>
                  <a:srgbClr val="404ACE"/>
                </a:solidFill>
              </a:rPr>
              <a:t>	      vectors as possible.</a:t>
            </a:r>
          </a:p>
          <a:p>
            <a:pPr algn="l" eaLnBrk="1" hangingPunct="1"/>
            <a:r>
              <a:rPr lang="en-US" sz="2000" dirty="0">
                <a:solidFill>
                  <a:srgbClr val="009900"/>
                </a:solidFill>
              </a:rPr>
              <a:t>ARQ is optimal; RLNC is optimal. 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508205" y="3521075"/>
            <a:ext cx="1807535" cy="68183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4508205" y="3521075"/>
            <a:ext cx="1807535" cy="13208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lg" len="lg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10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400" grpId="0" animBg="1"/>
      <p:bldP spid="16401" grpId="0" animBg="1"/>
      <p:bldP spid="16402" grpId="0" animBg="1"/>
      <p:bldP spid="16403" grpId="0" animBg="1"/>
      <p:bldP spid="3" grpId="0" animBg="1"/>
      <p:bldP spid="3" grpId="1" animBg="1"/>
      <p:bldP spid="16405" grpId="0" animBg="1"/>
      <p:bldP spid="164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-1347788" y="6324600"/>
            <a:ext cx="2930526" cy="136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 type="triangle" w="lg" len="lg"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426029"/>
            <a:ext cx="8534400" cy="4495800"/>
          </a:xfrm>
        </p:spPr>
        <p:txBody>
          <a:bodyPr/>
          <a:lstStyle/>
          <a:p>
            <a:r>
              <a:rPr lang="en-US" dirty="0" smtClean="0"/>
              <a:t>Use the knowledge spaces to exhaustively enumerate all coding types.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the </a:t>
            </a:r>
            <a:r>
              <a:rPr lang="en-US" i="1" dirty="0" smtClean="0"/>
              <a:t>x</a:t>
            </a:r>
            <a:r>
              <a:rPr lang="en-US" sz="1400" i="1" dirty="0" smtClean="0"/>
              <a:t>i</a:t>
            </a:r>
            <a:r>
              <a:rPr lang="en-US" dirty="0" smtClean="0"/>
              <a:t> variables to denote the frequency of sending type-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Time-sharing</a:t>
            </a:r>
            <a:r>
              <a:rPr lang="en-US" dirty="0" smtClean="0"/>
              <a:t> inequality</a:t>
            </a:r>
          </a:p>
          <a:p>
            <a:r>
              <a:rPr lang="en-US" dirty="0" smtClean="0"/>
              <a:t>Use the </a:t>
            </a:r>
            <a:r>
              <a:rPr lang="en-US" i="1" dirty="0" err="1" smtClean="0"/>
              <a:t>y</a:t>
            </a:r>
            <a:r>
              <a:rPr lang="en-US" sz="1400" i="1" dirty="0" err="1" smtClean="0"/>
              <a:t>j</a:t>
            </a:r>
            <a:r>
              <a:rPr lang="en-US" dirty="0" smtClean="0"/>
              <a:t> variables to denote the ranks of the knowledge spaces.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Rank conversion </a:t>
            </a:r>
            <a:r>
              <a:rPr lang="en-US" dirty="0" smtClean="0"/>
              <a:t>from </a:t>
            </a:r>
            <a:r>
              <a:rPr lang="en-US" i="1" dirty="0" smtClean="0"/>
              <a:t>x</a:t>
            </a:r>
            <a:r>
              <a:rPr lang="en-US" sz="1200" i="1" dirty="0" smtClean="0"/>
              <a:t>i</a:t>
            </a:r>
            <a:r>
              <a:rPr lang="en-US" dirty="0" smtClean="0"/>
              <a:t> to </a:t>
            </a:r>
            <a:r>
              <a:rPr lang="en-US" i="1" dirty="0" err="1" smtClean="0"/>
              <a:t>y</a:t>
            </a:r>
            <a:r>
              <a:rPr lang="en-US" sz="1200" i="1" dirty="0" err="1" smtClean="0"/>
              <a:t>j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Rank comparison</a:t>
            </a:r>
            <a:r>
              <a:rPr lang="en-US" dirty="0" smtClean="0"/>
              <a:t>: </a:t>
            </a:r>
            <a:r>
              <a:rPr lang="en-US" i="1" dirty="0" err="1" smtClean="0"/>
              <a:t>y</a:t>
            </a:r>
            <a:r>
              <a:rPr lang="en-US" sz="1200" i="1" dirty="0" err="1" smtClean="0"/>
              <a:t>j</a:t>
            </a:r>
            <a:r>
              <a:rPr lang="en-US" dirty="0" smtClean="0"/>
              <a:t> versus rank(</a:t>
            </a:r>
            <a:r>
              <a:rPr lang="el-GR" dirty="0" smtClean="0"/>
              <a:t>Ω</a:t>
            </a:r>
            <a:r>
              <a:rPr lang="en-US" dirty="0" smtClean="0"/>
              <a:t>).</a:t>
            </a:r>
          </a:p>
          <a:p>
            <a:pPr lvl="1"/>
            <a:r>
              <a:rPr lang="en-US" dirty="0" err="1" smtClean="0">
                <a:solidFill>
                  <a:srgbClr val="7030A0"/>
                </a:solidFill>
              </a:rPr>
              <a:t>Decodability</a:t>
            </a:r>
            <a:r>
              <a:rPr lang="en-US" dirty="0" smtClean="0"/>
              <a:t> condition. 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23" y="2011285"/>
            <a:ext cx="362308" cy="32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964895" y="1991229"/>
            <a:ext cx="2296439" cy="13382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04989" y="2315079"/>
            <a:ext cx="1197428" cy="8675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00" y="1923224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91485" y="2207347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Type-0</a:t>
            </a:r>
            <a:br>
              <a:rPr lang="en-US" sz="1600" dirty="0" smtClean="0"/>
            </a:br>
            <a:r>
              <a:rPr lang="en-US" sz="1600" dirty="0" smtClean="0"/>
              <a:t>vectors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84934" y="2256599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Type-1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vectors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7" y="3613150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96" y="4192228"/>
            <a:ext cx="293407" cy="26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73" y="4345591"/>
            <a:ext cx="293407" cy="26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25"/>
          <p:cNvSpPr>
            <a:spLocks noChangeArrowheads="1"/>
          </p:cNvSpPr>
          <p:nvPr/>
        </p:nvSpPr>
        <p:spPr bwMode="auto">
          <a:xfrm>
            <a:off x="-1347788" y="6324600"/>
            <a:ext cx="2930526" cy="136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 type="triangle" w="lg" len="lg"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703388"/>
            <a:ext cx="22002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2-Rec. Broadcast PEC</a:t>
            </a:r>
            <a:endParaRPr lang="en-US" dirty="0"/>
          </a:p>
        </p:txBody>
      </p:sp>
      <p:sp>
        <p:nvSpPr>
          <p:cNvPr id="17413" name="Content Placeholder 2"/>
          <p:cNvSpPr>
            <a:spLocks noGrp="1"/>
          </p:cNvSpPr>
          <p:nvPr>
            <p:ph idx="1"/>
          </p:nvPr>
        </p:nvSpPr>
        <p:spPr>
          <a:xfrm>
            <a:off x="304800" y="1382713"/>
            <a:ext cx="8534400" cy="4495800"/>
          </a:xfrm>
        </p:spPr>
        <p:txBody>
          <a:bodyPr/>
          <a:lstStyle/>
          <a:p>
            <a:r>
              <a:rPr lang="en-US" dirty="0" smtClean="0"/>
              <a:t>How to make sure we </a:t>
            </a:r>
            <a:r>
              <a:rPr lang="en-US" dirty="0" smtClean="0">
                <a:solidFill>
                  <a:srgbClr val="0101A3"/>
                </a:solidFill>
              </a:rPr>
              <a:t>enumerate </a:t>
            </a:r>
            <a:br>
              <a:rPr lang="en-US" dirty="0" smtClean="0">
                <a:solidFill>
                  <a:srgbClr val="0101A3"/>
                </a:solidFill>
              </a:rPr>
            </a:br>
            <a:r>
              <a:rPr lang="en-US" dirty="0" smtClean="0">
                <a:solidFill>
                  <a:srgbClr val="0101A3"/>
                </a:solidFill>
              </a:rPr>
              <a:t>exhaustively the coding types</a:t>
            </a:r>
            <a:r>
              <a:rPr lang="en-US" dirty="0" smtClean="0"/>
              <a:t>, so that </a:t>
            </a:r>
            <a:br>
              <a:rPr lang="en-US" dirty="0" smtClean="0"/>
            </a:br>
            <a:r>
              <a:rPr lang="en-US" dirty="0" smtClean="0"/>
              <a:t>any    belongs to one and only one of them? </a:t>
            </a:r>
          </a:p>
          <a:p>
            <a:pPr lvl="1"/>
            <a:r>
              <a:rPr lang="en-US" dirty="0" err="1" smtClean="0"/>
              <a:t>Ans</a:t>
            </a:r>
            <a:r>
              <a:rPr lang="en-US" dirty="0" smtClean="0"/>
              <a:t>: We focus on the "knowledge spaces of interest"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use the inclusion and exclusion principle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Example: 2 knowledge spaces of interest:      and </a:t>
            </a:r>
          </a:p>
          <a:p>
            <a:pPr lvl="1"/>
            <a:r>
              <a:rPr lang="en-US" dirty="0" smtClean="0"/>
              <a:t>Type-00:                               , Type-01:                  , </a:t>
            </a:r>
            <a:br>
              <a:rPr lang="en-US" dirty="0" smtClean="0"/>
            </a:br>
            <a:r>
              <a:rPr lang="en-US" dirty="0" smtClean="0"/>
              <a:t>Type-10:                    , Type-11:                      . </a:t>
            </a:r>
          </a:p>
          <a:p>
            <a:r>
              <a:rPr lang="en-US" dirty="0" smtClean="0"/>
              <a:t>        normalized # of Type-</a:t>
            </a:r>
            <a:r>
              <a:rPr lang="en-US" i="1" dirty="0" smtClean="0"/>
              <a:t>b</a:t>
            </a:r>
            <a:r>
              <a:rPr lang="en-US" sz="1600" dirty="0" smtClean="0"/>
              <a:t>1</a:t>
            </a:r>
            <a:r>
              <a:rPr lang="en-US" i="1" dirty="0" smtClean="0"/>
              <a:t>b</a:t>
            </a:r>
            <a:r>
              <a:rPr lang="en-US" sz="1600" dirty="0" smtClean="0"/>
              <a:t>2</a:t>
            </a:r>
            <a:r>
              <a:rPr lang="en-US" dirty="0" smtClean="0"/>
              <a:t> vectors.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Time-sharing</a:t>
            </a:r>
            <a:r>
              <a:rPr lang="en-US" dirty="0" smtClean="0"/>
              <a:t>:                                     </a:t>
            </a:r>
          </a:p>
          <a:p>
            <a:r>
              <a:rPr lang="en-US" dirty="0" smtClean="0">
                <a:solidFill>
                  <a:srgbClr val="404ACE"/>
                </a:solidFill>
              </a:rPr>
              <a:t>Rank-conversion</a:t>
            </a:r>
            <a:r>
              <a:rPr lang="en-US" dirty="0" smtClean="0"/>
              <a:t>: </a:t>
            </a:r>
            <a:r>
              <a:rPr lang="en-US" i="1" dirty="0" err="1" smtClean="0"/>
              <a:t>y</a:t>
            </a:r>
            <a:r>
              <a:rPr lang="en-US" sz="1600" i="1" dirty="0" err="1" smtClean="0"/>
              <a:t>i</a:t>
            </a:r>
            <a:r>
              <a:rPr lang="en-US" dirty="0" smtClean="0"/>
              <a:t> is the normalized rank of </a:t>
            </a:r>
            <a:r>
              <a:rPr lang="en-US" i="1" dirty="0" smtClean="0"/>
              <a:t>S</a:t>
            </a:r>
            <a:r>
              <a:rPr lang="en-US" sz="1600" i="1" dirty="0" smtClean="0"/>
              <a:t>i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                                           and                                           .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Rank Comparison</a:t>
            </a:r>
            <a:r>
              <a:rPr lang="en-US" dirty="0" smtClean="0"/>
              <a:t>:                                                       .   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Decodability</a:t>
            </a:r>
            <a:r>
              <a:rPr lang="en-US" dirty="0" smtClean="0"/>
              <a:t>: </a:t>
            </a:r>
          </a:p>
        </p:txBody>
      </p:sp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271713"/>
            <a:ext cx="2365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422400"/>
            <a:ext cx="3905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606675"/>
            <a:ext cx="3905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294063"/>
            <a:ext cx="3222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3306763"/>
            <a:ext cx="32226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3598863"/>
            <a:ext cx="20113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3592513"/>
            <a:ext cx="12668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3929063"/>
            <a:ext cx="12668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3946525"/>
            <a:ext cx="14462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4405313"/>
            <a:ext cx="5445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4786313"/>
            <a:ext cx="31051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5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5597525"/>
            <a:ext cx="345598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6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5584825"/>
            <a:ext cx="34575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7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6030913"/>
            <a:ext cx="54689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8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6459538"/>
            <a:ext cx="38782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9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6467475"/>
            <a:ext cx="13017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30" name="Rectangle 6"/>
          <p:cNvSpPr>
            <a:spLocks noChangeArrowheads="1"/>
          </p:cNvSpPr>
          <p:nvPr/>
        </p:nvSpPr>
        <p:spPr bwMode="auto">
          <a:xfrm>
            <a:off x="2747963" y="4722813"/>
            <a:ext cx="3219450" cy="414337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31" name="Rectangle 6"/>
          <p:cNvSpPr>
            <a:spLocks noChangeArrowheads="1"/>
          </p:cNvSpPr>
          <p:nvPr/>
        </p:nvSpPr>
        <p:spPr bwMode="auto">
          <a:xfrm>
            <a:off x="801688" y="5584825"/>
            <a:ext cx="3556000" cy="414338"/>
          </a:xfrm>
          <a:prstGeom prst="rect">
            <a:avLst/>
          </a:prstGeom>
          <a:noFill/>
          <a:ln w="19050" algn="ctr">
            <a:solidFill>
              <a:srgbClr val="404ACE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32" name="Rectangle 6"/>
          <p:cNvSpPr>
            <a:spLocks noChangeArrowheads="1"/>
          </p:cNvSpPr>
          <p:nvPr/>
        </p:nvSpPr>
        <p:spPr bwMode="auto">
          <a:xfrm>
            <a:off x="5045075" y="5584825"/>
            <a:ext cx="3676650" cy="414338"/>
          </a:xfrm>
          <a:prstGeom prst="rect">
            <a:avLst/>
          </a:prstGeom>
          <a:noFill/>
          <a:ln w="19050" algn="ctr">
            <a:solidFill>
              <a:srgbClr val="404ACE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33" name="Rectangle 6"/>
          <p:cNvSpPr>
            <a:spLocks noChangeArrowheads="1"/>
          </p:cNvSpPr>
          <p:nvPr/>
        </p:nvSpPr>
        <p:spPr bwMode="auto">
          <a:xfrm>
            <a:off x="6600825" y="6042025"/>
            <a:ext cx="2273300" cy="317500"/>
          </a:xfrm>
          <a:prstGeom prst="rect">
            <a:avLst/>
          </a:prstGeom>
          <a:noFill/>
          <a:ln w="19050" algn="ctr">
            <a:solidFill>
              <a:srgbClr val="0099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34" name="Rectangle 6"/>
          <p:cNvSpPr>
            <a:spLocks noChangeArrowheads="1"/>
          </p:cNvSpPr>
          <p:nvPr/>
        </p:nvSpPr>
        <p:spPr bwMode="auto">
          <a:xfrm>
            <a:off x="6707188" y="6416675"/>
            <a:ext cx="1284287" cy="414338"/>
          </a:xfrm>
          <a:prstGeom prst="rect">
            <a:avLst/>
          </a:prstGeom>
          <a:noFill/>
          <a:ln w="19050" algn="ctr">
            <a:solidFill>
              <a:srgbClr val="7030A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456363" y="1703388"/>
            <a:ext cx="1965324" cy="1590675"/>
          </a:xfrm>
          <a:prstGeom prst="straightConnector1">
            <a:avLst/>
          </a:prstGeom>
          <a:noFill/>
          <a:ln w="38100" cap="flat" cmpd="sng" algn="ctr">
            <a:solidFill>
              <a:srgbClr val="EB0D0D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349331" y="2962275"/>
            <a:ext cx="877094" cy="478632"/>
          </a:xfrm>
          <a:prstGeom prst="straightConnector1">
            <a:avLst/>
          </a:prstGeom>
          <a:noFill/>
          <a:ln w="38100" cap="flat" cmpd="sng" algn="ctr">
            <a:solidFill>
              <a:srgbClr val="EB0D0D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707188" y="3943628"/>
            <a:ext cx="2296439" cy="13382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399038" y="4066780"/>
            <a:ext cx="1240358" cy="719533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138761" y="4426546"/>
            <a:ext cx="1197428" cy="719534"/>
          </a:xfrm>
          <a:prstGeom prst="rect">
            <a:avLst/>
          </a:prstGeom>
          <a:solidFill>
            <a:srgbClr val="EB0D0D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 animBg="1"/>
      <p:bldP spid="17431" grpId="0" animBg="1"/>
      <p:bldP spid="17432" grpId="0" animBg="1"/>
      <p:bldP spid="17433" grpId="0" animBg="1"/>
      <p:bldP spid="17434" grpId="0" animBg="1"/>
      <p:bldP spid="30" grpId="0" animBg="1"/>
      <p:bldP spid="31" grpId="0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74017" y="4284663"/>
            <a:ext cx="3809096" cy="334962"/>
          </a:xfrm>
          <a:prstGeom prst="rect">
            <a:avLst/>
          </a:prstGeom>
          <a:solidFill>
            <a:srgbClr val="FFFE7A"/>
          </a:solidFill>
          <a:ln w="19050" cap="flat" cmpd="sng" algn="ctr">
            <a:noFill/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703388"/>
            <a:ext cx="22002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2-Rec. Broadcast PEC</a:t>
            </a:r>
            <a:endParaRPr lang="en-US" dirty="0"/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304800" y="1382713"/>
            <a:ext cx="8534400" cy="4495800"/>
          </a:xfrm>
        </p:spPr>
        <p:txBody>
          <a:bodyPr/>
          <a:lstStyle/>
          <a:p>
            <a:pPr lvl="1"/>
            <a:r>
              <a:rPr lang="en-US" dirty="0" smtClean="0"/>
              <a:t>Type-00:                               , Type-01:                  , </a:t>
            </a:r>
            <a:br>
              <a:rPr lang="en-US" dirty="0" smtClean="0"/>
            </a:br>
            <a:r>
              <a:rPr lang="en-US" dirty="0" smtClean="0"/>
              <a:t>Type-10:                    , Type-11:                      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Time-sharing</a:t>
            </a:r>
            <a:r>
              <a:rPr lang="en-US" dirty="0" smtClean="0"/>
              <a:t>:                                     </a:t>
            </a:r>
          </a:p>
          <a:p>
            <a:r>
              <a:rPr lang="en-US" dirty="0" smtClean="0">
                <a:solidFill>
                  <a:srgbClr val="404ACE"/>
                </a:solidFill>
              </a:rPr>
              <a:t>Rank-conversion</a:t>
            </a:r>
            <a:r>
              <a:rPr lang="en-US" dirty="0" smtClean="0"/>
              <a:t>: </a:t>
            </a:r>
            <a:r>
              <a:rPr lang="en-US" i="1" dirty="0" err="1" smtClean="0"/>
              <a:t>y</a:t>
            </a:r>
            <a:r>
              <a:rPr lang="en-US" sz="1600" i="1" dirty="0" err="1" smtClean="0"/>
              <a:t>i</a:t>
            </a:r>
            <a:r>
              <a:rPr lang="en-US" dirty="0" smtClean="0"/>
              <a:t> is the normalized rank of </a:t>
            </a:r>
            <a:r>
              <a:rPr lang="en-US" i="1" dirty="0" smtClean="0"/>
              <a:t>S</a:t>
            </a:r>
            <a:r>
              <a:rPr lang="en-US" sz="1600" i="1" dirty="0" smtClean="0"/>
              <a:t>i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                                           and                                           .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Rank Comparison</a:t>
            </a:r>
            <a:r>
              <a:rPr lang="en-US" dirty="0" smtClean="0"/>
              <a:t>:                                                       .   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Decodability</a:t>
            </a:r>
            <a:r>
              <a:rPr lang="en-US" dirty="0" smtClean="0"/>
              <a:t>: </a:t>
            </a:r>
          </a:p>
          <a:p>
            <a:r>
              <a:rPr lang="en-US" u="sng" dirty="0" smtClean="0"/>
              <a:t>Lead to a valid outer bound:  </a:t>
            </a:r>
          </a:p>
          <a:p>
            <a:pPr lvl="1"/>
            <a:r>
              <a:rPr lang="en-US" dirty="0" smtClean="0"/>
              <a:t>A simple cut-set bound. Obviously not achievable.</a:t>
            </a:r>
          </a:p>
          <a:p>
            <a:r>
              <a:rPr lang="en-US" dirty="0" smtClean="0"/>
              <a:t>Why? </a:t>
            </a:r>
          </a:p>
          <a:p>
            <a:pPr lvl="1"/>
            <a:r>
              <a:rPr lang="en-US" dirty="0" smtClean="0"/>
              <a:t>Reason 1: With the overall space                         , the rank-based </a:t>
            </a:r>
            <a:r>
              <a:rPr lang="en-US" dirty="0" err="1" smtClean="0"/>
              <a:t>decodability</a:t>
            </a:r>
            <a:r>
              <a:rPr lang="en-US" dirty="0" smtClean="0"/>
              <a:t> inequality becomes necessary but not sufficient.</a:t>
            </a:r>
          </a:p>
          <a:p>
            <a:pPr lvl="1"/>
            <a:r>
              <a:rPr lang="en-US" dirty="0" smtClean="0"/>
              <a:t>Example:                                                            </a:t>
            </a:r>
          </a:p>
          <a:p>
            <a:pPr lvl="1"/>
            <a:endParaRPr lang="en-US" dirty="0" smtClean="0"/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422400"/>
            <a:ext cx="3905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606675"/>
            <a:ext cx="3905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430338"/>
            <a:ext cx="2011362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423988"/>
            <a:ext cx="12668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758950"/>
            <a:ext cx="12668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776413"/>
            <a:ext cx="144621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160588"/>
            <a:ext cx="31051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971800"/>
            <a:ext cx="345598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2959100"/>
            <a:ext cx="34575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405188"/>
            <a:ext cx="54689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833813"/>
            <a:ext cx="38798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8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3841750"/>
            <a:ext cx="13017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284663"/>
            <a:ext cx="41084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0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5475288"/>
            <a:ext cx="16097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1" name="Line Callout 2 4"/>
          <p:cNvSpPr>
            <a:spLocks/>
          </p:cNvSpPr>
          <p:nvPr/>
        </p:nvSpPr>
        <p:spPr bwMode="auto">
          <a:xfrm rot="-5400000">
            <a:off x="4253706" y="2047082"/>
            <a:ext cx="563563" cy="3911600"/>
          </a:xfrm>
          <a:prstGeom prst="borderCallout2">
            <a:avLst>
              <a:gd name="adj1" fmla="val 18750"/>
              <a:gd name="adj2" fmla="val -8333"/>
              <a:gd name="adj3" fmla="val 12153"/>
              <a:gd name="adj4" fmla="val -170843"/>
              <a:gd name="adj5" fmla="val -519"/>
              <a:gd name="adj6" fmla="val -269593"/>
            </a:avLst>
          </a:prstGeom>
          <a:noFill/>
          <a:ln w="19050" algn="ctr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8452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6140450"/>
            <a:ext cx="619283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3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6472238"/>
            <a:ext cx="57435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54" name="Group 6"/>
          <p:cNvGrpSpPr>
            <a:grpSpLocks/>
          </p:cNvGrpSpPr>
          <p:nvPr/>
        </p:nvGrpSpPr>
        <p:grpSpPr bwMode="auto">
          <a:xfrm>
            <a:off x="4090988" y="4299318"/>
            <a:ext cx="4789487" cy="2000250"/>
            <a:chOff x="-466593" y="2843552"/>
            <a:chExt cx="4790286" cy="2000548"/>
          </a:xfrm>
        </p:grpSpPr>
        <p:sp>
          <p:nvSpPr>
            <p:cNvPr id="18455" name="TextBox 5"/>
            <p:cNvSpPr txBox="1">
              <a:spLocks noChangeArrowheads="1"/>
            </p:cNvSpPr>
            <p:nvPr/>
          </p:nvSpPr>
          <p:spPr bwMode="auto">
            <a:xfrm>
              <a:off x="-466593" y="2843552"/>
              <a:ext cx="4790286" cy="2000548"/>
            </a:xfrm>
            <a:prstGeom prst="rect">
              <a:avLst/>
            </a:prstGeom>
            <a:solidFill>
              <a:srgbClr val="FFF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9pPr>
            </a:lstStyle>
            <a:p>
              <a:pPr algn="l" eaLnBrk="1" hangingPunct="1"/>
              <a:r>
                <a:rPr lang="en-US" sz="2000" dirty="0"/>
                <a:t>Solution: We observe     </a:t>
              </a:r>
              <a:r>
                <a:rPr lang="en-US" dirty="0"/>
                <a:t>                </a:t>
              </a:r>
            </a:p>
            <a:p>
              <a:pPr algn="l" eaLnBrk="1" hangingPunct="1"/>
              <a:r>
                <a:rPr lang="en-US" dirty="0"/>
                <a:t>                                       .</a:t>
              </a:r>
            </a:p>
            <a:p>
              <a:pPr algn="l" eaLnBrk="1" hangingPunct="1"/>
              <a:r>
                <a:rPr lang="en-US" sz="2000" dirty="0"/>
                <a:t>We thus need to trace two more ranks: </a:t>
              </a:r>
              <a:br>
                <a:rPr lang="en-US" sz="2000" dirty="0"/>
              </a:br>
              <a:r>
                <a:rPr lang="en-US" sz="2000" i="1" dirty="0"/>
                <a:t>y</a:t>
              </a:r>
              <a:r>
                <a:rPr lang="en-US" sz="1400" dirty="0"/>
                <a:t>3</a:t>
              </a:r>
              <a:r>
                <a:rPr lang="en-US" sz="2000" dirty="0"/>
                <a:t> be the normalized</a:t>
              </a:r>
            </a:p>
            <a:p>
              <a:pPr algn="l" eaLnBrk="1" hangingPunct="1"/>
              <a:r>
                <a:rPr lang="en-US" sz="2000" i="1" dirty="0"/>
                <a:t>y</a:t>
              </a:r>
              <a:r>
                <a:rPr lang="en-US" sz="1400" dirty="0"/>
                <a:t>4</a:t>
              </a:r>
              <a:r>
                <a:rPr lang="en-US" sz="2000" dirty="0"/>
                <a:t> be the normalized </a:t>
              </a:r>
            </a:p>
          </p:txBody>
        </p:sp>
        <p:pic>
          <p:nvPicPr>
            <p:cNvPr id="18456" name="Picture 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220" y="3429000"/>
              <a:ext cx="4479827" cy="329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7" name="Picture 7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518" y="4174846"/>
              <a:ext cx="1767599" cy="329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8" name="Picture 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527" y="4460152"/>
              <a:ext cx="1767599" cy="329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41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45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459413"/>
            <a:ext cx="12668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602047" y="4425156"/>
            <a:ext cx="2735491" cy="414337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58" name="Rectangle 51"/>
          <p:cNvSpPr>
            <a:spLocks noChangeArrowheads="1"/>
          </p:cNvSpPr>
          <p:nvPr/>
        </p:nvSpPr>
        <p:spPr bwMode="auto">
          <a:xfrm>
            <a:off x="-1347788" y="6324600"/>
            <a:ext cx="2930526" cy="136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 type="triangle" w="lg" len="lg"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611813" y="3883025"/>
            <a:ext cx="3532187" cy="149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 type="triangle" w="lg" len="lg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2-Rec. Broadcast PEC</a:t>
            </a:r>
            <a:endParaRPr lang="en-US" dirty="0"/>
          </a:p>
        </p:txBody>
      </p:sp>
      <p:sp>
        <p:nvSpPr>
          <p:cNvPr id="19461" name="Content Placeholder 2"/>
          <p:cNvSpPr>
            <a:spLocks noGrp="1"/>
          </p:cNvSpPr>
          <p:nvPr>
            <p:ph idx="1"/>
          </p:nvPr>
        </p:nvSpPr>
        <p:spPr>
          <a:xfrm>
            <a:off x="304800" y="1382713"/>
            <a:ext cx="8534400" cy="4357687"/>
          </a:xfrm>
        </p:spPr>
        <p:txBody>
          <a:bodyPr/>
          <a:lstStyle/>
          <a:p>
            <a:pPr lvl="1"/>
            <a:r>
              <a:rPr lang="en-US" dirty="0" smtClean="0"/>
              <a:t>Type-00:                               , Type-01:                  , </a:t>
            </a:r>
            <a:br>
              <a:rPr lang="en-US" dirty="0" smtClean="0"/>
            </a:br>
            <a:r>
              <a:rPr lang="en-US" dirty="0" smtClean="0"/>
              <a:t>Type-10:                    , Type-11:                      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Why the outer bound cannot be achieved? </a:t>
            </a:r>
          </a:p>
          <a:p>
            <a:pPr lvl="1"/>
            <a:r>
              <a:rPr lang="en-US" dirty="0" smtClean="0"/>
              <a:t>Reason 1: The rank-based </a:t>
            </a:r>
            <a:r>
              <a:rPr lang="en-US" dirty="0" err="1" smtClean="0"/>
              <a:t>decodability</a:t>
            </a:r>
            <a:r>
              <a:rPr lang="en-US" dirty="0" smtClean="0"/>
              <a:t> inequality is necessary but not sufficient.</a:t>
            </a:r>
          </a:p>
          <a:p>
            <a:pPr lvl="1"/>
            <a:r>
              <a:rPr lang="en-US" dirty="0" smtClean="0"/>
              <a:t>Reason 2: </a:t>
            </a:r>
            <a:r>
              <a:rPr lang="en-US" dirty="0" smtClean="0">
                <a:solidFill>
                  <a:srgbClr val="FF0000"/>
                </a:solidFill>
              </a:rPr>
              <a:t>Not all valid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sz="1400" dirty="0" smtClean="0">
                <a:solidFill>
                  <a:srgbClr val="FF0000"/>
                </a:solidFill>
              </a:rPr>
              <a:t>00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sz="1400" dirty="0" smtClean="0">
                <a:solidFill>
                  <a:srgbClr val="FF0000"/>
                </a:solidFill>
              </a:rPr>
              <a:t>01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sz="14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sz="1400" dirty="0" smtClean="0">
                <a:solidFill>
                  <a:srgbClr val="FF0000"/>
                </a:solidFill>
              </a:rPr>
              <a:t>11</a:t>
            </a:r>
            <a:r>
              <a:rPr lang="en-US" dirty="0" smtClean="0">
                <a:solidFill>
                  <a:srgbClr val="FF0000"/>
                </a:solidFill>
              </a:rPr>
              <a:t> assignments can be converted to an achievability scheme.</a:t>
            </a:r>
          </a:p>
          <a:p>
            <a:pPr lvl="1"/>
            <a:r>
              <a:rPr lang="en-US" dirty="0" smtClean="0"/>
              <a:t>Example: If </a:t>
            </a:r>
            <a:r>
              <a:rPr lang="en-US" i="1" dirty="0" smtClean="0"/>
              <a:t>p</a:t>
            </a:r>
            <a:r>
              <a:rPr lang="en-US" sz="1400" dirty="0" smtClean="0"/>
              <a:t>10</a:t>
            </a:r>
            <a:r>
              <a:rPr lang="en-US" dirty="0" smtClean="0"/>
              <a:t>+</a:t>
            </a:r>
            <a:r>
              <a:rPr lang="en-US" i="1" dirty="0" smtClean="0"/>
              <a:t>p</a:t>
            </a:r>
            <a:r>
              <a:rPr lang="en-US" sz="1400" dirty="0" smtClean="0"/>
              <a:t>11</a:t>
            </a:r>
            <a:r>
              <a:rPr lang="en-US" dirty="0" smtClean="0"/>
              <a:t>=</a:t>
            </a:r>
            <a:r>
              <a:rPr lang="en-US" i="1" dirty="0" smtClean="0"/>
              <a:t>p</a:t>
            </a:r>
            <a:r>
              <a:rPr lang="en-US" sz="1400" dirty="0" smtClean="0"/>
              <a:t>01</a:t>
            </a:r>
            <a:r>
              <a:rPr lang="en-US" dirty="0" smtClean="0"/>
              <a:t>+</a:t>
            </a:r>
            <a:r>
              <a:rPr lang="en-US" i="1" dirty="0" smtClean="0"/>
              <a:t>p</a:t>
            </a:r>
            <a:r>
              <a:rPr lang="en-US" sz="1400" dirty="0" smtClean="0"/>
              <a:t>11</a:t>
            </a:r>
            <a:r>
              <a:rPr lang="en-US" dirty="0" smtClean="0"/>
              <a:t>=0.5 &amp;</a:t>
            </a:r>
            <a:br>
              <a:rPr lang="en-US" dirty="0" smtClean="0"/>
            </a:br>
            <a:r>
              <a:rPr lang="en-US" i="1" dirty="0" smtClean="0"/>
              <a:t>R</a:t>
            </a:r>
            <a:r>
              <a:rPr lang="en-US" sz="1400" dirty="0" smtClean="0"/>
              <a:t>1</a:t>
            </a:r>
            <a:r>
              <a:rPr lang="en-US" dirty="0" smtClean="0"/>
              <a:t>=</a:t>
            </a:r>
            <a:r>
              <a:rPr lang="en-US" i="1" dirty="0" smtClean="0"/>
              <a:t>R</a:t>
            </a:r>
            <a:r>
              <a:rPr lang="en-US" sz="1400" dirty="0" smtClean="0"/>
              <a:t>2</a:t>
            </a:r>
            <a:r>
              <a:rPr lang="en-US" dirty="0" smtClean="0"/>
              <a:t>=0.25, then a valid assignment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i="1" dirty="0" smtClean="0"/>
              <a:t>x</a:t>
            </a:r>
            <a:r>
              <a:rPr lang="en-US" sz="1400" dirty="0" smtClean="0"/>
              <a:t>01</a:t>
            </a:r>
            <a:r>
              <a:rPr lang="en-US" dirty="0" smtClean="0"/>
              <a:t>=</a:t>
            </a:r>
            <a:r>
              <a:rPr lang="en-US" i="1" dirty="0" smtClean="0"/>
              <a:t>x</a:t>
            </a:r>
            <a:r>
              <a:rPr lang="en-US" sz="1400" dirty="0" smtClean="0"/>
              <a:t>10</a:t>
            </a:r>
            <a:r>
              <a:rPr lang="en-US" dirty="0" smtClean="0"/>
              <a:t>=0.5, </a:t>
            </a:r>
            <a:r>
              <a:rPr lang="en-US" i="1" dirty="0" smtClean="0"/>
              <a:t>x</a:t>
            </a:r>
            <a:r>
              <a:rPr lang="en-US" sz="1400" dirty="0" smtClean="0"/>
              <a:t>00</a:t>
            </a:r>
            <a:r>
              <a:rPr lang="en-US" dirty="0" smtClean="0"/>
              <a:t>=</a:t>
            </a:r>
            <a:r>
              <a:rPr lang="en-US" i="1" dirty="0" smtClean="0"/>
              <a:t>x</a:t>
            </a:r>
            <a:r>
              <a:rPr lang="en-US" sz="1400" dirty="0" smtClean="0"/>
              <a:t>11</a:t>
            </a:r>
            <a:r>
              <a:rPr lang="en-US" dirty="0" smtClean="0"/>
              <a:t>=0, </a:t>
            </a:r>
            <a:br>
              <a:rPr lang="en-US" dirty="0" smtClean="0"/>
            </a:br>
            <a:r>
              <a:rPr lang="en-US" i="1" dirty="0" smtClean="0"/>
              <a:t>y</a:t>
            </a:r>
            <a:r>
              <a:rPr lang="en-US" sz="1400" dirty="0" smtClean="0"/>
              <a:t>1</a:t>
            </a:r>
            <a:r>
              <a:rPr lang="en-US" dirty="0" smtClean="0"/>
              <a:t>=</a:t>
            </a:r>
            <a:r>
              <a:rPr lang="en-US" i="1" dirty="0" smtClean="0"/>
              <a:t>y</a:t>
            </a:r>
            <a:r>
              <a:rPr lang="en-US" sz="1400" dirty="0" smtClean="0"/>
              <a:t>2</a:t>
            </a:r>
            <a:r>
              <a:rPr lang="en-US" dirty="0" smtClean="0"/>
              <a:t>=0.25.</a:t>
            </a:r>
          </a:p>
          <a:p>
            <a:pPr lvl="1"/>
            <a:r>
              <a:rPr lang="en-US" dirty="0" smtClean="0"/>
              <a:t>An achievability scheme would send</a:t>
            </a:r>
            <a:br>
              <a:rPr lang="en-US" dirty="0" smtClean="0"/>
            </a:br>
            <a:r>
              <a:rPr lang="en-US" dirty="0" smtClean="0"/>
              <a:t>Type-01:                    for 50% of the time and send </a:t>
            </a:r>
            <a:br>
              <a:rPr lang="en-US" dirty="0" smtClean="0"/>
            </a:br>
            <a:r>
              <a:rPr lang="en-US" dirty="0" smtClean="0"/>
              <a:t>Type-10:                    for 50% of the time.</a:t>
            </a:r>
          </a:p>
          <a:p>
            <a:pPr lvl="1"/>
            <a:r>
              <a:rPr lang="en-US" dirty="0" smtClean="0"/>
              <a:t>Initially, both </a:t>
            </a:r>
            <a:r>
              <a:rPr lang="en-US" i="1" dirty="0" smtClean="0"/>
              <a:t>S</a:t>
            </a:r>
            <a:r>
              <a:rPr lang="en-US" sz="14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S</a:t>
            </a:r>
            <a:r>
              <a:rPr lang="en-US" sz="1400" dirty="0" smtClean="0"/>
              <a:t>2</a:t>
            </a:r>
            <a:r>
              <a:rPr lang="en-US" dirty="0" smtClean="0"/>
              <a:t> are empty. </a:t>
            </a:r>
            <a:r>
              <a:rPr lang="en-US" dirty="0" smtClean="0">
                <a:sym typeface="Wingdings" pitchFamily="2" charset="2"/>
              </a:rPr>
              <a:t>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It is impossible to send either Type-01 or Type-10.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p11</a:t>
            </a:r>
          </a:p>
          <a:p>
            <a:r>
              <a:rPr lang="en-US" dirty="0" smtClean="0"/>
              <a:t>(2) Not all x0 x1 x2 x3 assignment can be converted to an achievability scheme.</a:t>
            </a:r>
          </a:p>
          <a:p>
            <a:endParaRPr lang="en-US" dirty="0" smtClean="0"/>
          </a:p>
        </p:txBody>
      </p:sp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430338"/>
            <a:ext cx="2011362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423988"/>
            <a:ext cx="12668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758950"/>
            <a:ext cx="12668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776413"/>
            <a:ext cx="144621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3917950"/>
            <a:ext cx="31051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4205288"/>
            <a:ext cx="34544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581525"/>
            <a:ext cx="34575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5002213"/>
            <a:ext cx="269716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740400"/>
            <a:ext cx="12668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3" name="TextBox 4"/>
          <p:cNvSpPr txBox="1">
            <a:spLocks noChangeArrowheads="1"/>
          </p:cNvSpPr>
          <p:nvPr/>
        </p:nvSpPr>
        <p:spPr bwMode="auto">
          <a:xfrm>
            <a:off x="6408738" y="3860800"/>
            <a:ext cx="539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74" name="TextBox 30"/>
          <p:cNvSpPr txBox="1">
            <a:spLocks noChangeArrowheads="1"/>
          </p:cNvSpPr>
          <p:nvPr/>
        </p:nvSpPr>
        <p:spPr bwMode="auto">
          <a:xfrm>
            <a:off x="7119938" y="3863975"/>
            <a:ext cx="539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0.5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475" name="TextBox 31"/>
          <p:cNvSpPr txBox="1">
            <a:spLocks noChangeArrowheads="1"/>
          </p:cNvSpPr>
          <p:nvPr/>
        </p:nvSpPr>
        <p:spPr bwMode="auto">
          <a:xfrm>
            <a:off x="7019925" y="4170363"/>
            <a:ext cx="539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0.5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476" name="TextBox 32"/>
          <p:cNvSpPr txBox="1">
            <a:spLocks noChangeArrowheads="1"/>
          </p:cNvSpPr>
          <p:nvPr/>
        </p:nvSpPr>
        <p:spPr bwMode="auto">
          <a:xfrm>
            <a:off x="7007225" y="4557713"/>
            <a:ext cx="5413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0.5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477" name="TextBox 33"/>
          <p:cNvSpPr txBox="1">
            <a:spLocks noChangeArrowheads="1"/>
          </p:cNvSpPr>
          <p:nvPr/>
        </p:nvSpPr>
        <p:spPr bwMode="auto">
          <a:xfrm>
            <a:off x="7964488" y="4181475"/>
            <a:ext cx="539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0.5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478" name="TextBox 34"/>
          <p:cNvSpPr txBox="1">
            <a:spLocks noChangeArrowheads="1"/>
          </p:cNvSpPr>
          <p:nvPr/>
        </p:nvSpPr>
        <p:spPr bwMode="auto">
          <a:xfrm>
            <a:off x="7980363" y="4533900"/>
            <a:ext cx="5413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0.5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479" name="TextBox 36"/>
          <p:cNvSpPr txBox="1">
            <a:spLocks noChangeArrowheads="1"/>
          </p:cNvSpPr>
          <p:nvPr/>
        </p:nvSpPr>
        <p:spPr bwMode="auto">
          <a:xfrm>
            <a:off x="5365750" y="4557713"/>
            <a:ext cx="6826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0.25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480" name="TextBox 38"/>
          <p:cNvSpPr txBox="1">
            <a:spLocks noChangeArrowheads="1"/>
          </p:cNvSpPr>
          <p:nvPr/>
        </p:nvSpPr>
        <p:spPr bwMode="auto">
          <a:xfrm>
            <a:off x="5318125" y="4181475"/>
            <a:ext cx="6826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0.25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9481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37138"/>
            <a:ext cx="21828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2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146800"/>
            <a:ext cx="23479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83" name="Group 6"/>
          <p:cNvGrpSpPr>
            <a:grpSpLocks/>
          </p:cNvGrpSpPr>
          <p:nvPr/>
        </p:nvGrpSpPr>
        <p:grpSpPr bwMode="auto">
          <a:xfrm>
            <a:off x="3214786" y="2760928"/>
            <a:ext cx="6760826" cy="523220"/>
            <a:chOff x="1421980" y="2719754"/>
            <a:chExt cx="6760687" cy="522315"/>
          </a:xfrm>
        </p:grpSpPr>
        <p:sp>
          <p:nvSpPr>
            <p:cNvPr id="19487" name="TextBox 5"/>
            <p:cNvSpPr txBox="1">
              <a:spLocks noChangeArrowheads="1"/>
            </p:cNvSpPr>
            <p:nvPr/>
          </p:nvSpPr>
          <p:spPr bwMode="auto">
            <a:xfrm>
              <a:off x="1421980" y="2719754"/>
              <a:ext cx="6760687" cy="52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sz="2400" dirty="0" smtClean="0">
                  <a:solidFill>
                    <a:srgbClr val="0070C0"/>
                  </a:solidFill>
                </a:rPr>
                <a:t>Sol: Trace                       and                </a:t>
              </a:r>
              <a:r>
                <a:rPr lang="en-US" sz="2800" dirty="0" smtClean="0"/>
                <a:t>            </a:t>
              </a:r>
              <a:endParaRPr lang="en-US" sz="2800" dirty="0"/>
            </a:p>
          </p:txBody>
        </p:sp>
        <p:pic>
          <p:nvPicPr>
            <p:cNvPr id="19488" name="Picture 2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832" y="2840065"/>
              <a:ext cx="1767599" cy="329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89" name="Picture 2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122" y="2843672"/>
              <a:ext cx="1767599" cy="329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484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0" y="3492500"/>
            <a:ext cx="173196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5" name="TextBox 7"/>
          <p:cNvSpPr txBox="1">
            <a:spLocks noChangeArrowheads="1"/>
          </p:cNvSpPr>
          <p:nvPr/>
        </p:nvSpPr>
        <p:spPr bwMode="auto">
          <a:xfrm>
            <a:off x="5605910" y="3406054"/>
            <a:ext cx="1570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70C0"/>
                </a:solidFill>
              </a:rPr>
              <a:t>Sol: Trace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9486" name="TextBox 8"/>
          <p:cNvSpPr txBox="1">
            <a:spLocks noChangeArrowheads="1"/>
          </p:cNvSpPr>
          <p:nvPr/>
        </p:nvSpPr>
        <p:spPr bwMode="auto">
          <a:xfrm>
            <a:off x="301756" y="4260850"/>
            <a:ext cx="8450263" cy="461963"/>
          </a:xfrm>
          <a:prstGeom prst="rect">
            <a:avLst/>
          </a:prstGeom>
          <a:solidFill>
            <a:srgbClr val="FFF1C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9900"/>
                </a:solidFill>
              </a:rPr>
              <a:t>The more spaces we are tracing, the tighter the outer bound.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360967" y="5740400"/>
            <a:ext cx="2428396" cy="4064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668963" y="85060"/>
            <a:ext cx="3570729" cy="166912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96" y="460045"/>
            <a:ext cx="293407" cy="26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73" y="613408"/>
            <a:ext cx="293407" cy="26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 bwMode="auto">
          <a:xfrm>
            <a:off x="6707188" y="211445"/>
            <a:ext cx="2296439" cy="13382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399038" y="334597"/>
            <a:ext cx="1240358" cy="719533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138761" y="694363"/>
            <a:ext cx="1197428" cy="719534"/>
          </a:xfrm>
          <a:prstGeom prst="rect">
            <a:avLst/>
          </a:prstGeom>
          <a:solidFill>
            <a:srgbClr val="EB0D0D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grpSp>
        <p:nvGrpSpPr>
          <p:cNvPr id="19472" name="Group 3"/>
          <p:cNvGrpSpPr>
            <a:grpSpLocks/>
          </p:cNvGrpSpPr>
          <p:nvPr/>
        </p:nvGrpSpPr>
        <p:grpSpPr bwMode="auto">
          <a:xfrm>
            <a:off x="345206" y="1569614"/>
            <a:ext cx="8693150" cy="1631950"/>
            <a:chOff x="349125" y="2113081"/>
            <a:chExt cx="8692444" cy="1631216"/>
          </a:xfrm>
        </p:grpSpPr>
        <p:sp>
          <p:nvSpPr>
            <p:cNvPr id="19490" name="TextBox 5"/>
            <p:cNvSpPr txBox="1">
              <a:spLocks noChangeArrowheads="1"/>
            </p:cNvSpPr>
            <p:nvPr/>
          </p:nvSpPr>
          <p:spPr bwMode="auto">
            <a:xfrm>
              <a:off x="349125" y="2113081"/>
              <a:ext cx="8692444" cy="1631216"/>
            </a:xfrm>
            <a:prstGeom prst="rect">
              <a:avLst/>
            </a:prstGeom>
            <a:solidFill>
              <a:srgbClr val="FFF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itchFamily="34" charset="0"/>
                  <a:ea typeface="ヒラギノ角ゴ Pro W3" charset="-128"/>
                </a:defRPr>
              </a:lvl9pPr>
            </a:lstStyle>
            <a:p>
              <a:pPr algn="l" eaLnBrk="1" hangingPunct="1"/>
              <a:r>
                <a:rPr lang="en-US" sz="2000" dirty="0"/>
                <a:t>Solution: We observe that whether we can send a Type-10 packet depends</a:t>
              </a:r>
              <a:br>
                <a:rPr lang="en-US" sz="2000" dirty="0"/>
              </a:br>
              <a:r>
                <a:rPr lang="en-US" sz="2000" dirty="0"/>
                <a:t>on whether                                                     .</a:t>
              </a:r>
              <a:br>
                <a:rPr lang="en-US" sz="2000" dirty="0"/>
              </a:br>
              <a:r>
                <a:rPr lang="en-US" sz="2000" dirty="0"/>
                <a:t>By the equality                                                                                               ,</a:t>
              </a:r>
              <a:br>
                <a:rPr lang="en-US" sz="2000" dirty="0"/>
              </a:br>
              <a:r>
                <a:rPr lang="en-US" sz="2000" dirty="0">
                  <a:solidFill>
                    <a:srgbClr val="0101A3"/>
                  </a:solidFill>
                </a:rPr>
                <a:t>we thus need to trace one more rank: 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i="1" dirty="0"/>
                <a:t>y</a:t>
              </a:r>
              <a:r>
                <a:rPr lang="en-US" sz="1400" dirty="0"/>
                <a:t>5</a:t>
              </a:r>
              <a:r>
                <a:rPr lang="en-US" sz="2000" dirty="0"/>
                <a:t> be the normalized                          .</a:t>
              </a:r>
            </a:p>
          </p:txBody>
        </p:sp>
        <p:pic>
          <p:nvPicPr>
            <p:cNvPr id="19491" name="Picture 2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26" y="2467237"/>
              <a:ext cx="3635386" cy="329188"/>
            </a:xfrm>
            <a:prstGeom prst="rect">
              <a:avLst/>
            </a:prstGeom>
            <a:solidFill>
              <a:srgbClr val="FFF1C5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92" name="Picture 2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639" y="2761256"/>
              <a:ext cx="6590928" cy="329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93" name="Picture 2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420" y="3381636"/>
              <a:ext cx="1731818" cy="329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82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473" grpId="0" animBg="1"/>
      <p:bldP spid="19473" grpId="1" animBg="1"/>
      <p:bldP spid="19474" grpId="0" animBg="1"/>
      <p:bldP spid="19474" grpId="1" animBg="1"/>
      <p:bldP spid="19475" grpId="0" animBg="1"/>
      <p:bldP spid="19475" grpId="1" animBg="1"/>
      <p:bldP spid="19476" grpId="0" animBg="1"/>
      <p:bldP spid="19476" grpId="1" animBg="1"/>
      <p:bldP spid="19477" grpId="0" animBg="1"/>
      <p:bldP spid="19477" grpId="1" animBg="1"/>
      <p:bldP spid="19478" grpId="0" animBg="1"/>
      <p:bldP spid="19478" grpId="1" animBg="1"/>
      <p:bldP spid="19479" grpId="0" animBg="1"/>
      <p:bldP spid="19479" grpId="1" animBg="1"/>
      <p:bldP spid="19480" grpId="0" animBg="1"/>
      <p:bldP spid="19480" grpId="1" animBg="1"/>
      <p:bldP spid="19485" grpId="0"/>
      <p:bldP spid="19486" grpId="0" animBg="1"/>
      <p:bldP spid="3" grpId="0" animBg="1"/>
      <p:bldP spid="4" grpId="0" animBg="1"/>
      <p:bldP spid="44" grpId="0" animBg="1"/>
      <p:bldP spid="45" grpId="0" animBg="1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Deriving The Capacity</a:t>
            </a:r>
            <a:endParaRPr lang="en-US" dirty="0"/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304800" y="1360488"/>
            <a:ext cx="8534400" cy="4495800"/>
          </a:xfrm>
        </p:spPr>
        <p:txBody>
          <a:bodyPr/>
          <a:lstStyle/>
          <a:p>
            <a:r>
              <a:rPr lang="en-US" dirty="0" smtClean="0"/>
              <a:t>We trace the rank </a:t>
            </a:r>
            <a:br>
              <a:rPr lang="en-US" dirty="0" smtClean="0"/>
            </a:br>
            <a:r>
              <a:rPr lang="en-US" dirty="0" smtClean="0"/>
              <a:t>of 7 linear spaces:</a:t>
            </a:r>
          </a:p>
          <a:p>
            <a:endParaRPr lang="en-US" dirty="0" smtClean="0"/>
          </a:p>
          <a:p>
            <a:r>
              <a:rPr lang="en-US" dirty="0" smtClean="0"/>
              <a:t>Five from the previous discussion;                     and </a:t>
            </a:r>
            <a:br>
              <a:rPr lang="en-US" dirty="0" smtClean="0"/>
            </a:br>
            <a:r>
              <a:rPr lang="en-US" dirty="0" smtClean="0"/>
              <a:t>                    trace the joint relationship between </a:t>
            </a:r>
            <a:r>
              <a:rPr lang="en-US" i="1" dirty="0" smtClean="0"/>
              <a:t>S</a:t>
            </a:r>
            <a:r>
              <a:rPr lang="en-US" sz="16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sz="1600" dirty="0" smtClean="0"/>
              <a:t>2</a:t>
            </a:r>
            <a:r>
              <a:rPr lang="en-US" dirty="0" smtClean="0"/>
              <a:t>, </a:t>
            </a:r>
            <a:r>
              <a:rPr lang="el-GR" dirty="0" smtClean="0"/>
              <a:t>Ω</a:t>
            </a:r>
            <a:r>
              <a:rPr lang="en-US" sz="1600" dirty="0" smtClean="0"/>
              <a:t>1</a:t>
            </a:r>
            <a:r>
              <a:rPr lang="en-US" dirty="0" smtClean="0"/>
              <a:t> and </a:t>
            </a:r>
            <a:r>
              <a:rPr lang="el-GR" dirty="0" smtClean="0"/>
              <a:t>Ω</a:t>
            </a:r>
            <a:r>
              <a:rPr lang="en-US" sz="16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i="1" dirty="0" smtClean="0">
                <a:solidFill>
                  <a:srgbClr val="0101A3"/>
                </a:solidFill>
              </a:rPr>
              <a:t>A</a:t>
            </a:r>
            <a:r>
              <a:rPr lang="en-US" sz="1600" dirty="0" smtClean="0">
                <a:solidFill>
                  <a:srgbClr val="0101A3"/>
                </a:solidFill>
              </a:rPr>
              <a:t>1</a:t>
            </a:r>
            <a:r>
              <a:rPr lang="en-US" dirty="0" smtClean="0">
                <a:solidFill>
                  <a:srgbClr val="0101A3"/>
                </a:solidFill>
              </a:rPr>
              <a:t> to </a:t>
            </a:r>
            <a:r>
              <a:rPr lang="en-US" i="1" dirty="0" smtClean="0">
                <a:solidFill>
                  <a:srgbClr val="0101A3"/>
                </a:solidFill>
              </a:rPr>
              <a:t>A</a:t>
            </a:r>
            <a:r>
              <a:rPr lang="en-US" sz="1600" dirty="0" smtClean="0">
                <a:solidFill>
                  <a:srgbClr val="0101A3"/>
                </a:solidFill>
              </a:rPr>
              <a:t>7</a:t>
            </a:r>
            <a:r>
              <a:rPr lang="en-US" dirty="0" smtClean="0">
                <a:solidFill>
                  <a:srgbClr val="0101A3"/>
                </a:solidFill>
              </a:rPr>
              <a:t> thus leads to 2</a:t>
            </a:r>
            <a:r>
              <a:rPr lang="en-US" baseline="30000" dirty="0" smtClean="0">
                <a:solidFill>
                  <a:srgbClr val="0101A3"/>
                </a:solidFill>
              </a:rPr>
              <a:t>7</a:t>
            </a:r>
            <a:r>
              <a:rPr lang="en-US" dirty="0" smtClean="0">
                <a:solidFill>
                  <a:srgbClr val="0101A3"/>
                </a:solidFill>
              </a:rPr>
              <a:t>=128 coding types.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have captured all possible coding types.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366838"/>
            <a:ext cx="51911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2708275"/>
            <a:ext cx="16176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3106738"/>
            <a:ext cx="16160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05224" y="1371478"/>
            <a:ext cx="5349875" cy="820738"/>
          </a:xfrm>
          <a:prstGeom prst="rect">
            <a:avLst/>
          </a:prstGeom>
          <a:noFill/>
          <a:ln w="19050" algn="ctr">
            <a:solidFill>
              <a:srgbClr val="0099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705223" y="2267193"/>
            <a:ext cx="5349875" cy="441081"/>
          </a:xfrm>
          <a:prstGeom prst="rect">
            <a:avLst/>
          </a:prstGeom>
          <a:noFill/>
          <a:ln w="19050" algn="ctr">
            <a:solidFill>
              <a:srgbClr val="FF66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1" name="Picture 7" descr="File:Venn diagram cmyk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79" y="4320026"/>
            <a:ext cx="2177877" cy="208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7162220" y="5038327"/>
            <a:ext cx="89126" cy="95221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76" y="4874525"/>
            <a:ext cx="245881" cy="30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7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1"/>
          <p:cNvSpPr>
            <a:spLocks noChangeArrowheads="1"/>
          </p:cNvSpPr>
          <p:nvPr/>
        </p:nvSpPr>
        <p:spPr bwMode="auto">
          <a:xfrm>
            <a:off x="-1347788" y="6324600"/>
            <a:ext cx="2930526" cy="136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 type="triangle" w="lg" len="lg"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7861526" y="6324600"/>
            <a:ext cx="2930526" cy="136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 type="triangle" w="lg" len="lg"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1262739"/>
            <a:ext cx="8534400" cy="44958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/>
              <a:t>Classic XOR: X is overheard by </a:t>
            </a:r>
            <a:r>
              <a:rPr lang="en-US" sz="2000" i="1" dirty="0"/>
              <a:t>d</a:t>
            </a:r>
            <a:r>
              <a:rPr lang="en-US" sz="1200" dirty="0"/>
              <a:t>2</a:t>
            </a:r>
            <a:r>
              <a:rPr lang="en-US" sz="2000" dirty="0"/>
              <a:t>; Y is overheard by </a:t>
            </a:r>
            <a:r>
              <a:rPr lang="en-US" sz="2000" i="1" dirty="0"/>
              <a:t>d</a:t>
            </a:r>
            <a:r>
              <a:rPr lang="en-US" sz="1200" dirty="0"/>
              <a:t>1</a:t>
            </a:r>
            <a:r>
              <a:rPr lang="en-US" sz="2000" dirty="0"/>
              <a:t>; Send [X+Y].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548266"/>
              </p:ext>
            </p:extLst>
          </p:nvPr>
        </p:nvGraphicFramePr>
        <p:xfrm>
          <a:off x="849307" y="2744014"/>
          <a:ext cx="8164014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442"/>
                <a:gridCol w="3526417"/>
                <a:gridCol w="40391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Classic XOR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Optimal 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r>
                        <a:rPr lang="en-US" dirty="0" smtClean="0"/>
                        <a:t>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overheard</a:t>
                      </a:r>
                      <a:r>
                        <a:rPr lang="en-US" baseline="0" dirty="0" smtClean="0"/>
                        <a:t> packets</a:t>
                      </a:r>
                    </a:p>
                    <a:p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Send X.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 [X+Y]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885709" y="4236074"/>
            <a:ext cx="2827980" cy="553651"/>
            <a:chOff x="4128225" y="3833292"/>
            <a:chExt cx="2827980" cy="553651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H="1">
              <a:off x="4844143" y="3984171"/>
              <a:ext cx="751114" cy="40277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5595257" y="3973286"/>
              <a:ext cx="838200" cy="41365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128225" y="3887726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1200" dirty="0" smtClean="0"/>
                <a:t>1</a:t>
              </a:r>
              <a:r>
                <a:rPr lang="en-US" sz="2000" dirty="0" smtClean="0"/>
                <a:t> got it.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48208" y="3833292"/>
              <a:ext cx="11079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1200" dirty="0" smtClean="0"/>
                <a:t>2</a:t>
              </a:r>
              <a:r>
                <a:rPr lang="en-US" sz="2000" dirty="0" smtClean="0"/>
                <a:t> got it.</a:t>
              </a:r>
              <a:endParaRPr lang="en-US" sz="2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32161" y="4192534"/>
            <a:ext cx="2827980" cy="553651"/>
            <a:chOff x="4128225" y="3833292"/>
            <a:chExt cx="2827980" cy="553651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4844143" y="3984171"/>
              <a:ext cx="751114" cy="40277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595257" y="3973286"/>
              <a:ext cx="838200" cy="41365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128225" y="3887726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1200" dirty="0" smtClean="0"/>
                <a:t>1</a:t>
              </a:r>
              <a:r>
                <a:rPr lang="en-US" sz="2000" dirty="0" smtClean="0"/>
                <a:t> got it.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48208" y="3833292"/>
              <a:ext cx="11079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1200" dirty="0" smtClean="0"/>
                <a:t>2</a:t>
              </a:r>
              <a:r>
                <a:rPr lang="en-US" sz="2000" dirty="0" smtClean="0"/>
                <a:t> got it.</a:t>
              </a:r>
              <a:endParaRPr lang="en-US" sz="2000" dirty="0"/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88660"/>
              </p:ext>
            </p:extLst>
          </p:nvPr>
        </p:nvGraphicFramePr>
        <p:xfrm>
          <a:off x="873386" y="5021954"/>
          <a:ext cx="8129049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49"/>
                <a:gridCol w="2122714"/>
                <a:gridCol w="1415143"/>
                <a:gridCol w="1905000"/>
                <a:gridCol w="21009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=2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Send Y.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Send 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Send 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Send 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baseline="0" dirty="0" smtClean="0"/>
                        <a:t> gets X (and Y);</a:t>
                      </a:r>
                      <a:br>
                        <a:rPr lang="en-US" baseline="0" dirty="0" smtClean="0"/>
                      </a:br>
                      <a:r>
                        <a:rPr lang="en-US" i="1" baseline="0" dirty="0" smtClean="0"/>
                        <a:t>d</a:t>
                      </a:r>
                      <a:r>
                        <a:rPr lang="en-US" sz="1100" baseline="0" dirty="0" smtClean="0"/>
                        <a:t>2</a:t>
                      </a:r>
                      <a:r>
                        <a:rPr lang="en-US" baseline="0" dirty="0" smtClean="0"/>
                        <a:t> gets Y.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baseline="0" dirty="0" smtClean="0"/>
                        <a:t> gets X;</a:t>
                      </a:r>
                      <a:br>
                        <a:rPr lang="en-US" baseline="0" dirty="0" smtClean="0"/>
                      </a:br>
                      <a:r>
                        <a:rPr lang="en-US" i="1" baseline="0" dirty="0" smtClean="0"/>
                        <a:t>d</a:t>
                      </a:r>
                      <a:r>
                        <a:rPr lang="en-US" sz="1100" baseline="0" dirty="0" smtClean="0"/>
                        <a:t>2</a:t>
                      </a:r>
                      <a:r>
                        <a:rPr lang="en-US" baseline="0" dirty="0" smtClean="0"/>
                        <a:t> gets (X);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baseline="0" dirty="0" smtClean="0"/>
                        <a:t> gets [X+Y], Y and decodes X;</a:t>
                      </a:r>
                    </a:p>
                    <a:p>
                      <a:r>
                        <a:rPr lang="en-US" i="1" baseline="0" dirty="0" smtClean="0"/>
                        <a:t>d</a:t>
                      </a:r>
                      <a:r>
                        <a:rPr lang="en-US" sz="1100" baseline="0" dirty="0" smtClean="0"/>
                        <a:t>2</a:t>
                      </a:r>
                      <a:r>
                        <a:rPr lang="en-US" baseline="0" dirty="0" smtClean="0"/>
                        <a:t> gets Y.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 gets X;</a:t>
                      </a:r>
                      <a:br>
                        <a:rPr lang="en-US" dirty="0" smtClean="0"/>
                      </a:br>
                      <a:r>
                        <a:rPr lang="en-US" i="1" dirty="0" smtClean="0"/>
                        <a:t>d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 gets [X+Y], X</a:t>
                      </a:r>
                      <a:r>
                        <a:rPr lang="en-US" baseline="0" dirty="0" smtClean="0"/>
                        <a:t> and decodes 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-82785" y="3395682"/>
            <a:ext cx="148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(0, ½, ½, 0)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147975" y="5442867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(0,0,0,1)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78" y="1366838"/>
            <a:ext cx="51911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9707" y="3531160"/>
            <a:ext cx="23505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Type-0010010 (18)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58046" y="3195627"/>
            <a:ext cx="220791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Type-0000000 (0)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15540" y="6124545"/>
            <a:ext cx="227440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Type-0011111 (31)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855" y="128540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X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71302" y="1633478"/>
            <a:ext cx="391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X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5971" y="1618481"/>
            <a:ext cx="391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X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94838" y="1619990"/>
            <a:ext cx="391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X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08750" y="163347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70670" y="166264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66274" y="129690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70238" y="165525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46903" y="4730521"/>
            <a:ext cx="231249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Type-0011011 (27)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82866" y="2062756"/>
            <a:ext cx="391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X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22462" y="2076972"/>
            <a:ext cx="391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X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46810" y="2045075"/>
            <a:ext cx="391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X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2482" y="205570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35811" y="207350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59352" y="208413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" grpId="0" animBg="1"/>
      <p:bldP spid="30" grpId="0" animBg="1"/>
      <p:bldP spid="32" grpId="0" animBg="1"/>
      <p:bldP spid="6" grpId="0"/>
      <p:bldP spid="6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37" grpId="0"/>
      <p:bldP spid="37" grpId="1"/>
      <p:bldP spid="42" grpId="0"/>
      <p:bldP spid="42" grpId="1"/>
      <p:bldP spid="43" grpId="0"/>
      <p:bldP spid="43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key message </a:t>
            </a:r>
            <a:r>
              <a:rPr lang="en-US" dirty="0"/>
              <a:t>is </a:t>
            </a:r>
            <a:r>
              <a:rPr lang="en-US" i="1" dirty="0"/>
              <a:t>not</a:t>
            </a:r>
            <a:r>
              <a:rPr lang="en-US" dirty="0"/>
              <a:t> that </a:t>
            </a:r>
            <a:endParaRPr lang="en-US" dirty="0" smtClean="0"/>
          </a:p>
          <a:p>
            <a:pPr lvl="1"/>
            <a:r>
              <a:rPr lang="en-US" dirty="0" smtClean="0"/>
              <a:t>we can express the existing Classic-XOR as coding type 31;</a:t>
            </a:r>
          </a:p>
          <a:p>
            <a:pPr lvl="1"/>
            <a:r>
              <a:rPr lang="en-US" dirty="0" smtClean="0"/>
              <a:t>and the optimal solution contains coding types 0 and 27.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key message is that we </a:t>
            </a:r>
            <a:r>
              <a:rPr lang="en-US" dirty="0">
                <a:solidFill>
                  <a:srgbClr val="FF0000"/>
                </a:solidFill>
              </a:rPr>
              <a:t>have </a:t>
            </a:r>
            <a:r>
              <a:rPr lang="en-US" dirty="0" smtClean="0">
                <a:solidFill>
                  <a:srgbClr val="FF0000"/>
                </a:solidFill>
              </a:rPr>
              <a:t>captured all </a:t>
            </a:r>
            <a:r>
              <a:rPr lang="en-US" dirty="0">
                <a:solidFill>
                  <a:srgbClr val="FF0000"/>
                </a:solidFill>
              </a:rPr>
              <a:t>possible coding types.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Other than types 18, 31, 0, and 27 in the previous slide, there </a:t>
            </a:r>
            <a:r>
              <a:rPr lang="en-US" dirty="0"/>
              <a:t>are </a:t>
            </a:r>
            <a:r>
              <a:rPr lang="en-US" dirty="0" smtClean="0"/>
              <a:t>128-4=124 other coding </a:t>
            </a:r>
            <a:r>
              <a:rPr lang="en-US" dirty="0"/>
              <a:t>types that </a:t>
            </a:r>
            <a:r>
              <a:rPr lang="en-US" dirty="0" smtClean="0"/>
              <a:t>have not been carefully discussed in the previous example (and any existing literature). </a:t>
            </a:r>
            <a:endParaRPr lang="en-US" dirty="0"/>
          </a:p>
          <a:p>
            <a:r>
              <a:rPr lang="en-US" dirty="0" smtClean="0"/>
              <a:t>In fact, the way we found the optimal solution is by </a:t>
            </a:r>
            <a:r>
              <a:rPr lang="en-US" dirty="0" smtClean="0">
                <a:solidFill>
                  <a:srgbClr val="0101A3"/>
                </a:solidFill>
              </a:rPr>
              <a:t>``systematically” examining the benefits of all 128 coding types.</a:t>
            </a:r>
          </a:p>
          <a:p>
            <a:pPr lvl="1"/>
            <a:r>
              <a:rPr lang="en-US" dirty="0" smtClean="0"/>
              <a:t>Will be elaborated later.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-1347788" y="6324600"/>
            <a:ext cx="2930526" cy="136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 type="triangle" w="lg" len="lg"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Deriving The Capacity (Cont’d)</a:t>
            </a:r>
            <a:endParaRPr lang="en-US" dirty="0"/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304800" y="1360488"/>
            <a:ext cx="8534400" cy="4495800"/>
          </a:xfrm>
        </p:spPr>
        <p:txBody>
          <a:bodyPr/>
          <a:lstStyle/>
          <a:p>
            <a:r>
              <a:rPr lang="en-US" dirty="0" smtClean="0"/>
              <a:t>We trace the rank </a:t>
            </a:r>
            <a:br>
              <a:rPr lang="en-US" dirty="0" smtClean="0"/>
            </a:br>
            <a:r>
              <a:rPr lang="en-US" dirty="0" smtClean="0"/>
              <a:t>of 7 linear spaces:</a:t>
            </a:r>
          </a:p>
          <a:p>
            <a:endParaRPr lang="en-US" dirty="0" smtClean="0"/>
          </a:p>
          <a:p>
            <a:r>
              <a:rPr lang="en-US" dirty="0" smtClean="0"/>
              <a:t>Five from the previous discussion;                     and </a:t>
            </a:r>
            <a:br>
              <a:rPr lang="en-US" dirty="0" smtClean="0"/>
            </a:br>
            <a:r>
              <a:rPr lang="en-US" dirty="0" smtClean="0"/>
              <a:t>                    trace the joint relationship between </a:t>
            </a:r>
            <a:r>
              <a:rPr lang="en-US" i="1" dirty="0" smtClean="0"/>
              <a:t>S</a:t>
            </a:r>
            <a:r>
              <a:rPr lang="en-US" sz="16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sz="1600" dirty="0" smtClean="0"/>
              <a:t>2</a:t>
            </a:r>
            <a:r>
              <a:rPr lang="en-US" dirty="0" smtClean="0"/>
              <a:t>, </a:t>
            </a:r>
            <a:r>
              <a:rPr lang="el-GR" dirty="0" smtClean="0"/>
              <a:t>Ω</a:t>
            </a:r>
            <a:r>
              <a:rPr lang="en-US" sz="1600" dirty="0" smtClean="0"/>
              <a:t>1</a:t>
            </a:r>
            <a:r>
              <a:rPr lang="en-US" dirty="0" smtClean="0"/>
              <a:t> and </a:t>
            </a:r>
            <a:r>
              <a:rPr lang="el-GR" dirty="0" smtClean="0"/>
              <a:t>Ω</a:t>
            </a:r>
            <a:r>
              <a:rPr lang="en-US" sz="16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i="1" dirty="0" smtClean="0">
                <a:solidFill>
                  <a:srgbClr val="0101A3"/>
                </a:solidFill>
              </a:rPr>
              <a:t>A</a:t>
            </a:r>
            <a:r>
              <a:rPr lang="en-US" sz="1600" dirty="0" smtClean="0">
                <a:solidFill>
                  <a:srgbClr val="0101A3"/>
                </a:solidFill>
              </a:rPr>
              <a:t>1</a:t>
            </a:r>
            <a:r>
              <a:rPr lang="en-US" dirty="0" smtClean="0">
                <a:solidFill>
                  <a:srgbClr val="0101A3"/>
                </a:solidFill>
              </a:rPr>
              <a:t> to </a:t>
            </a:r>
            <a:r>
              <a:rPr lang="en-US" i="1" dirty="0" smtClean="0">
                <a:solidFill>
                  <a:srgbClr val="0101A3"/>
                </a:solidFill>
              </a:rPr>
              <a:t>A</a:t>
            </a:r>
            <a:r>
              <a:rPr lang="en-US" sz="1600" dirty="0" smtClean="0">
                <a:solidFill>
                  <a:srgbClr val="0101A3"/>
                </a:solidFill>
              </a:rPr>
              <a:t>7</a:t>
            </a:r>
            <a:r>
              <a:rPr lang="en-US" dirty="0" smtClean="0">
                <a:solidFill>
                  <a:srgbClr val="0101A3"/>
                </a:solidFill>
              </a:rPr>
              <a:t> thus leads to 2</a:t>
            </a:r>
            <a:r>
              <a:rPr lang="en-US" baseline="30000" dirty="0" smtClean="0">
                <a:solidFill>
                  <a:srgbClr val="0101A3"/>
                </a:solidFill>
              </a:rPr>
              <a:t>7</a:t>
            </a:r>
            <a:r>
              <a:rPr lang="en-US" dirty="0" smtClean="0">
                <a:solidFill>
                  <a:srgbClr val="0101A3"/>
                </a:solidFill>
              </a:rPr>
              <a:t>=128 coding types. </a:t>
            </a:r>
            <a:endParaRPr lang="en-US" u="sng" dirty="0" smtClean="0"/>
          </a:p>
          <a:p>
            <a:r>
              <a:rPr lang="en-US" i="1" dirty="0" smtClean="0">
                <a:solidFill>
                  <a:srgbClr val="EB0D0D"/>
                </a:solidFill>
              </a:rPr>
              <a:t>Some coding types can be discarded</a:t>
            </a:r>
            <a:r>
              <a:rPr lang="en-US" dirty="0" smtClean="0">
                <a:solidFill>
                  <a:srgbClr val="EB0D0D"/>
                </a:solidFill>
              </a:rPr>
              <a:t> </a:t>
            </a:r>
            <a:r>
              <a:rPr lang="en-US" u="sng" dirty="0" smtClean="0"/>
              <a:t>without loss of optimality/generality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Only 18 types (out of 128) need to be considered. These are termed the feasible types (FTs)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366838"/>
            <a:ext cx="51911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2708275"/>
            <a:ext cx="16176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3106738"/>
            <a:ext cx="16160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05224" y="1371478"/>
            <a:ext cx="5349875" cy="820738"/>
          </a:xfrm>
          <a:prstGeom prst="rect">
            <a:avLst/>
          </a:prstGeom>
          <a:noFill/>
          <a:ln w="19050" algn="ctr">
            <a:solidFill>
              <a:srgbClr val="0099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705223" y="2267193"/>
            <a:ext cx="5349875" cy="441081"/>
          </a:xfrm>
          <a:prstGeom prst="rect">
            <a:avLst/>
          </a:prstGeom>
          <a:noFill/>
          <a:ln w="19050" algn="ctr">
            <a:solidFill>
              <a:srgbClr val="FF66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419030" y="2389138"/>
            <a:ext cx="8655050" cy="1341438"/>
            <a:chOff x="244272" y="1244049"/>
            <a:chExt cx="8655463" cy="1342726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272" y="1434732"/>
              <a:ext cx="8655463" cy="115204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miter lim="800000"/>
              <a:headEnd type="none" w="lg" len="lg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144428" y="1244049"/>
              <a:ext cx="1433580" cy="462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9966"/>
                  </a:solidFill>
                </a:rPr>
                <a:t>Index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5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2646363" y="5712683"/>
            <a:ext cx="6196012" cy="728662"/>
            <a:chOff x="2646363" y="6122988"/>
            <a:chExt cx="6196012" cy="728662"/>
          </a:xfrm>
        </p:grpSpPr>
        <p:pic>
          <p:nvPicPr>
            <p:cNvPr id="2151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425" y="6122988"/>
              <a:ext cx="1631950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363" y="6324600"/>
              <a:ext cx="4478337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Deriving The Capacity (Cont’d)</a:t>
            </a:r>
            <a:endParaRPr lang="en-US" dirty="0"/>
          </a:p>
        </p:txBody>
      </p:sp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304800" y="1360488"/>
            <a:ext cx="8534400" cy="4495800"/>
          </a:xfrm>
        </p:spPr>
        <p:txBody>
          <a:bodyPr/>
          <a:lstStyle/>
          <a:p>
            <a:r>
              <a:rPr lang="en-US" dirty="0" smtClean="0"/>
              <a:t>We trace the rank </a:t>
            </a:r>
            <a:br>
              <a:rPr lang="en-US" dirty="0" smtClean="0"/>
            </a:br>
            <a:r>
              <a:rPr lang="en-US" dirty="0" smtClean="0"/>
              <a:t>of 7 linear spaces:</a:t>
            </a:r>
          </a:p>
          <a:p>
            <a:endParaRPr lang="en-US" dirty="0" smtClean="0"/>
          </a:p>
          <a:p>
            <a:r>
              <a:rPr lang="en-US" dirty="0" smtClean="0"/>
              <a:t>Only 18 types (out of 128) need to be considered. The are</a:t>
            </a:r>
            <a:br>
              <a:rPr lang="en-US" dirty="0" smtClean="0"/>
            </a:br>
            <a:r>
              <a:rPr lang="en-US" dirty="0" smtClean="0"/>
              <a:t>termed the feasible types (FTs)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Time-sharing</a:t>
            </a:r>
            <a:r>
              <a:rPr lang="en-US" dirty="0" smtClean="0"/>
              <a:t> inequality:                    . </a:t>
            </a:r>
          </a:p>
          <a:p>
            <a:r>
              <a:rPr lang="en-US" dirty="0" smtClean="0">
                <a:solidFill>
                  <a:srgbClr val="404ACE"/>
                </a:solidFill>
              </a:rPr>
              <a:t>Rank-conversion</a:t>
            </a:r>
            <a:r>
              <a:rPr lang="en-US" dirty="0" smtClean="0"/>
              <a:t>: 7 equalities - from </a:t>
            </a:r>
            <a:r>
              <a:rPr lang="en-US" i="1" dirty="0" err="1" smtClean="0"/>
              <a:t>x</a:t>
            </a:r>
            <a:r>
              <a:rPr lang="en-US" sz="1600" b="1" dirty="0" err="1" smtClean="0"/>
              <a:t>b</a:t>
            </a:r>
            <a:r>
              <a:rPr lang="en-US" dirty="0" smtClean="0"/>
              <a:t> to </a:t>
            </a:r>
            <a:r>
              <a:rPr lang="en-US" i="1" dirty="0" smtClean="0"/>
              <a:t>y</a:t>
            </a:r>
            <a:r>
              <a:rPr lang="en-US" sz="1600" dirty="0" smtClean="0"/>
              <a:t>1</a:t>
            </a:r>
            <a:r>
              <a:rPr lang="en-US" dirty="0" smtClean="0"/>
              <a:t> … </a:t>
            </a:r>
            <a:r>
              <a:rPr lang="en-US" i="1" dirty="0" smtClean="0"/>
              <a:t>y</a:t>
            </a:r>
            <a:r>
              <a:rPr lang="en-US" sz="1600" dirty="0" smtClean="0"/>
              <a:t>7</a:t>
            </a:r>
            <a:r>
              <a:rPr lang="en-US" dirty="0" smtClean="0"/>
              <a:t>. For example,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Rank Comparison</a:t>
            </a:r>
            <a:r>
              <a:rPr lang="en-US" dirty="0" smtClean="0"/>
              <a:t>: For example, we have </a:t>
            </a:r>
            <a:r>
              <a:rPr lang="en-US" i="1" dirty="0" smtClean="0"/>
              <a:t>y</a:t>
            </a:r>
            <a:r>
              <a:rPr lang="en-US" sz="1600" dirty="0" smtClean="0"/>
              <a:t>3 </a:t>
            </a:r>
            <a:r>
              <a:rPr lang="en-US" dirty="0" smtClean="0"/>
              <a:t>≤ </a:t>
            </a:r>
            <a:r>
              <a:rPr lang="en-US" i="1" dirty="0" smtClean="0"/>
              <a:t>y</a:t>
            </a:r>
            <a:r>
              <a:rPr lang="en-US" sz="1600" dirty="0" smtClean="0"/>
              <a:t>6</a:t>
            </a:r>
            <a:r>
              <a:rPr lang="en-US" dirty="0" smtClean="0"/>
              <a:t> since </a:t>
            </a:r>
            <a:br>
              <a:rPr lang="en-US" dirty="0" smtClean="0"/>
            </a:br>
            <a:r>
              <a:rPr lang="en-US" dirty="0" smtClean="0"/>
              <a:t>                                                      .</a:t>
            </a:r>
          </a:p>
          <a:p>
            <a:pPr lvl="1"/>
            <a:r>
              <a:rPr lang="en-US" dirty="0" smtClean="0"/>
              <a:t>Totally there are 8 basis rank comparison inequalities.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Decodability</a:t>
            </a:r>
            <a:r>
              <a:rPr lang="en-US" dirty="0" smtClean="0"/>
              <a:t>: 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366838"/>
            <a:ext cx="51911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3429000"/>
            <a:ext cx="2505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28483"/>
            <a:ext cx="45021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4216705"/>
            <a:ext cx="4987923" cy="55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4" name="TextBox 4"/>
          <p:cNvSpPr txBox="1">
            <a:spLocks noChangeArrowheads="1"/>
          </p:cNvSpPr>
          <p:nvPr/>
        </p:nvSpPr>
        <p:spPr bwMode="auto">
          <a:xfrm>
            <a:off x="57124" y="1832456"/>
            <a:ext cx="8997976" cy="1569660"/>
          </a:xfrm>
          <a:prstGeom prst="rect">
            <a:avLst/>
          </a:prstGeom>
          <a:solidFill>
            <a:srgbClr val="FFF1C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dirty="0"/>
              <a:t>It is </a:t>
            </a:r>
            <a:r>
              <a:rPr lang="en-US" dirty="0" smtClean="0"/>
              <a:t>now provable </a:t>
            </a:r>
            <a:r>
              <a:rPr lang="en-US" dirty="0"/>
              <a:t>that any valid assignment can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converted </a:t>
            </a:r>
            <a:r>
              <a:rPr lang="en-US" dirty="0"/>
              <a:t>to an achievability scheme.</a:t>
            </a:r>
          </a:p>
          <a:p>
            <a:pPr eaLnBrk="1" hangingPunct="1"/>
            <a:r>
              <a:rPr lang="en-US" dirty="0"/>
              <a:t>=&gt; The outer bound is thus indeed the capacity!</a:t>
            </a:r>
          </a:p>
        </p:txBody>
      </p:sp>
    </p:spTree>
    <p:extLst>
      <p:ext uri="{BB962C8B-B14F-4D97-AF65-F5344CB8AC3E}">
        <p14:creationId xmlns:p14="http://schemas.microsoft.com/office/powerpoint/2010/main" val="16663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-1347788" y="6324600"/>
            <a:ext cx="2930526" cy="136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 type="triangle" w="lg" len="lg"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94955" y="5985164"/>
            <a:ext cx="7398327" cy="654627"/>
          </a:xfrm>
          <a:prstGeom prst="rect">
            <a:avLst/>
          </a:prstGeom>
          <a:solidFill>
            <a:srgbClr val="FFFE7A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Probable Causes of Hardness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480457"/>
            <a:ext cx="8882743" cy="4495800"/>
          </a:xfrm>
        </p:spPr>
        <p:txBody>
          <a:bodyPr/>
          <a:lstStyle/>
          <a:p>
            <a:r>
              <a:rPr lang="en-US" dirty="0" smtClean="0"/>
              <a:t>Checking “</a:t>
            </a:r>
            <a:r>
              <a:rPr lang="en-US" u="sng" dirty="0" smtClean="0">
                <a:solidFill>
                  <a:srgbClr val="EB0D0D"/>
                </a:solidFill>
              </a:rPr>
              <a:t>whether </a:t>
            </a:r>
            <a:r>
              <a:rPr lang="en-US" u="sng" dirty="0">
                <a:solidFill>
                  <a:srgbClr val="EB0D0D"/>
                </a:solidFill>
              </a:rPr>
              <a:t>(</a:t>
            </a:r>
            <a:r>
              <a:rPr lang="en-US" i="1" u="sng" dirty="0">
                <a:solidFill>
                  <a:srgbClr val="EB0D0D"/>
                </a:solidFill>
              </a:rPr>
              <a:t>R</a:t>
            </a:r>
            <a:r>
              <a:rPr lang="en-US" sz="1200" u="sng" dirty="0">
                <a:solidFill>
                  <a:srgbClr val="EB0D0D"/>
                </a:solidFill>
              </a:rPr>
              <a:t>1</a:t>
            </a:r>
            <a:r>
              <a:rPr lang="en-US" u="sng" dirty="0">
                <a:solidFill>
                  <a:srgbClr val="EB0D0D"/>
                </a:solidFill>
              </a:rPr>
              <a:t>,</a:t>
            </a:r>
            <a:r>
              <a:rPr lang="en-US" i="1" u="sng" dirty="0">
                <a:solidFill>
                  <a:srgbClr val="EB0D0D"/>
                </a:solidFill>
              </a:rPr>
              <a:t>R</a:t>
            </a:r>
            <a:r>
              <a:rPr lang="en-US" sz="1200" u="sng" dirty="0">
                <a:solidFill>
                  <a:srgbClr val="EB0D0D"/>
                </a:solidFill>
              </a:rPr>
              <a:t>2</a:t>
            </a:r>
            <a:r>
              <a:rPr lang="en-US" u="sng" dirty="0">
                <a:solidFill>
                  <a:srgbClr val="EB0D0D"/>
                </a:solidFill>
              </a:rPr>
              <a:t>,…,</a:t>
            </a:r>
            <a:r>
              <a:rPr lang="en-US" i="1" u="sng" dirty="0">
                <a:solidFill>
                  <a:srgbClr val="EB0D0D"/>
                </a:solidFill>
              </a:rPr>
              <a:t>R</a:t>
            </a:r>
            <a:r>
              <a:rPr lang="en-US" sz="1200" i="1" u="sng" dirty="0">
                <a:solidFill>
                  <a:srgbClr val="EB0D0D"/>
                </a:solidFill>
              </a:rPr>
              <a:t>M</a:t>
            </a:r>
            <a:r>
              <a:rPr lang="en-US" u="sng" dirty="0" smtClean="0">
                <a:solidFill>
                  <a:srgbClr val="EB0D0D"/>
                </a:solidFill>
              </a:rPr>
              <a:t>) are </a:t>
            </a:r>
            <a:br>
              <a:rPr lang="en-US" u="sng" dirty="0" smtClean="0">
                <a:solidFill>
                  <a:srgbClr val="EB0D0D"/>
                </a:solidFill>
              </a:rPr>
            </a:br>
            <a:r>
              <a:rPr lang="en-US" u="sng" dirty="0" smtClean="0">
                <a:solidFill>
                  <a:srgbClr val="EB0D0D"/>
                </a:solidFill>
              </a:rPr>
              <a:t>feasible for general networks</a:t>
            </a:r>
            <a:r>
              <a:rPr lang="en-US" dirty="0" smtClean="0"/>
              <a:t>” is NP hard. </a:t>
            </a:r>
          </a:p>
          <a:p>
            <a:pPr lvl="1"/>
            <a:r>
              <a:rPr lang="en-US" dirty="0" smtClean="0"/>
              <a:t>Two probable causes of hardness</a:t>
            </a:r>
          </a:p>
          <a:p>
            <a:r>
              <a:rPr lang="en-US" dirty="0" smtClean="0">
                <a:solidFill>
                  <a:srgbClr val="404ACE"/>
                </a:solidFill>
              </a:rPr>
              <a:t>Cause 1: Number of coexisting flows.</a:t>
            </a:r>
          </a:p>
          <a:p>
            <a:pPr lvl="1"/>
            <a:r>
              <a:rPr lang="en-US" dirty="0" smtClean="0"/>
              <a:t>1 flow: Easy! 	   </a:t>
            </a:r>
            <a:r>
              <a:rPr lang="en-US" i="1" dirty="0" smtClean="0"/>
              <a:t>R</a:t>
            </a:r>
            <a:r>
              <a:rPr lang="en-US" sz="1200" dirty="0" smtClean="0"/>
              <a:t>1</a:t>
            </a:r>
            <a:r>
              <a:rPr lang="en-US" dirty="0" smtClean="0"/>
              <a:t>*=min-cut(</a:t>
            </a:r>
            <a:r>
              <a:rPr lang="en-US" i="1" dirty="0" err="1" smtClean="0"/>
              <a:t>s</a:t>
            </a:r>
            <a:r>
              <a:rPr lang="en-US" dirty="0" err="1" smtClean="0"/>
              <a:t>,</a:t>
            </a:r>
            <a:r>
              <a:rPr lang="en-US" i="1" dirty="0" err="1" smtClean="0"/>
              <a:t>t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2 flows: Checking whether (1,1) is feasible is in P. [W., </a:t>
            </a:r>
            <a:r>
              <a:rPr lang="en-US" dirty="0" err="1" smtClean="0"/>
              <a:t>Shroff</a:t>
            </a:r>
            <a:r>
              <a:rPr lang="en-US" dirty="0" smtClean="0"/>
              <a:t> 07].</a:t>
            </a:r>
          </a:p>
          <a:p>
            <a:pPr lvl="1"/>
            <a:r>
              <a:rPr lang="en-US" dirty="0" smtClean="0"/>
              <a:t>6 flows: Non-</a:t>
            </a:r>
            <a:r>
              <a:rPr lang="en-US" dirty="0"/>
              <a:t>S</a:t>
            </a:r>
            <a:r>
              <a:rPr lang="en-US" dirty="0" smtClean="0"/>
              <a:t>hannon inequalities are needed for (1,1,1,1,1,1).</a:t>
            </a:r>
          </a:p>
          <a:p>
            <a:pPr lvl="1"/>
            <a:r>
              <a:rPr lang="en-US" dirty="0" smtClean="0"/>
              <a:t>10 flows: Sometimes we need nonlinear codes for (1,1,…,1).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However,</a:t>
            </a:r>
            <a:r>
              <a:rPr lang="en-US" dirty="0" smtClean="0"/>
              <a:t> new results [</a:t>
            </a:r>
            <a:r>
              <a:rPr lang="en-US" dirty="0" err="1" smtClean="0"/>
              <a:t>Kamath</a:t>
            </a:r>
            <a:r>
              <a:rPr lang="en-US" dirty="0" smtClean="0"/>
              <a:t>, W. 13]: </a:t>
            </a:r>
            <a:r>
              <a:rPr lang="en-US" b="1" u="sng" dirty="0" smtClean="0">
                <a:solidFill>
                  <a:srgbClr val="000000"/>
                </a:solidFill>
              </a:rPr>
              <a:t>The </a:t>
            </a:r>
            <a:r>
              <a:rPr lang="en-US" b="1" u="sng" dirty="0">
                <a:solidFill>
                  <a:srgbClr val="000000"/>
                </a:solidFill>
              </a:rPr>
              <a:t>(</a:t>
            </a:r>
            <a:r>
              <a:rPr lang="en-US" b="1" i="1" u="sng" dirty="0">
                <a:solidFill>
                  <a:srgbClr val="000000"/>
                </a:solidFill>
              </a:rPr>
              <a:t>R</a:t>
            </a:r>
            <a:r>
              <a:rPr lang="en-US" sz="1100" b="1" u="sng" dirty="0">
                <a:solidFill>
                  <a:srgbClr val="000000"/>
                </a:solidFill>
              </a:rPr>
              <a:t>1</a:t>
            </a:r>
            <a:r>
              <a:rPr lang="en-US" b="1" u="sng" dirty="0">
                <a:solidFill>
                  <a:srgbClr val="000000"/>
                </a:solidFill>
              </a:rPr>
              <a:t>,</a:t>
            </a:r>
            <a:r>
              <a:rPr lang="en-US" b="1" i="1" u="sng" dirty="0">
                <a:solidFill>
                  <a:srgbClr val="000000"/>
                </a:solidFill>
              </a:rPr>
              <a:t>R</a:t>
            </a:r>
            <a:r>
              <a:rPr lang="en-US" sz="1100" b="1" u="sng" dirty="0">
                <a:solidFill>
                  <a:srgbClr val="000000"/>
                </a:solidFill>
              </a:rPr>
              <a:t>2</a:t>
            </a:r>
            <a:r>
              <a:rPr lang="en-US" b="1" u="sng" dirty="0">
                <a:solidFill>
                  <a:srgbClr val="000000"/>
                </a:solidFill>
              </a:rPr>
              <a:t>,…,</a:t>
            </a:r>
            <a:r>
              <a:rPr lang="en-US" b="1" i="1" u="sng" dirty="0">
                <a:solidFill>
                  <a:srgbClr val="000000"/>
                </a:solidFill>
              </a:rPr>
              <a:t>R</a:t>
            </a:r>
            <a:r>
              <a:rPr lang="en-US" sz="1100" b="1" i="1" u="sng" dirty="0">
                <a:solidFill>
                  <a:srgbClr val="000000"/>
                </a:solidFill>
              </a:rPr>
              <a:t>M</a:t>
            </a:r>
            <a:r>
              <a:rPr lang="en-US" b="1" u="sng" dirty="0" smtClean="0">
                <a:solidFill>
                  <a:srgbClr val="000000"/>
                </a:solidFill>
              </a:rPr>
              <a:t>) problem is no harder than the 2-flow (</a:t>
            </a:r>
            <a:r>
              <a:rPr lang="en-US" b="1" i="1" u="sng" dirty="0" err="1" smtClean="0">
                <a:solidFill>
                  <a:srgbClr val="000000"/>
                </a:solidFill>
              </a:rPr>
              <a:t>a</a:t>
            </a:r>
            <a:r>
              <a:rPr lang="en-US" b="1" u="sng" dirty="0" err="1" smtClean="0">
                <a:solidFill>
                  <a:srgbClr val="000000"/>
                </a:solidFill>
              </a:rPr>
              <a:t>,</a:t>
            </a:r>
            <a:r>
              <a:rPr lang="en-US" b="1" i="1" u="sng" dirty="0" err="1" smtClean="0">
                <a:solidFill>
                  <a:srgbClr val="000000"/>
                </a:solidFill>
              </a:rPr>
              <a:t>b</a:t>
            </a:r>
            <a:r>
              <a:rPr lang="en-US" b="1" u="sng" dirty="0" smtClean="0">
                <a:solidFill>
                  <a:srgbClr val="000000"/>
                </a:solidFill>
              </a:rPr>
              <a:t>) problem</a:t>
            </a:r>
            <a:r>
              <a:rPr lang="en-US" dirty="0" smtClean="0"/>
              <a:t>, where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Cause 2: Network topology.</a:t>
            </a:r>
          </a:p>
          <a:p>
            <a:pPr lvl="1"/>
            <a:r>
              <a:rPr lang="en-US" dirty="0" smtClean="0"/>
              <a:t>Question: What is the multi-unicast capacity region for </a:t>
            </a:r>
            <a:r>
              <a:rPr lang="en-US" dirty="0" smtClean="0">
                <a:solidFill>
                  <a:srgbClr val="FF0000"/>
                </a:solidFill>
              </a:rPr>
              <a:t>practical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(small) network scenarios</a:t>
            </a:r>
            <a:r>
              <a:rPr lang="en-US" dirty="0" smtClean="0"/>
              <a:t>? Wireless?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62" y="5217339"/>
            <a:ext cx="1645227" cy="38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13" y="5245248"/>
            <a:ext cx="3399230" cy="35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403852" y="1405142"/>
            <a:ext cx="2610032" cy="2067227"/>
            <a:chOff x="4914902" y="1830344"/>
            <a:chExt cx="4203483" cy="3662220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356" y="4542945"/>
              <a:ext cx="393595" cy="30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2" y="4514063"/>
              <a:ext cx="330620" cy="33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771" y="4490683"/>
              <a:ext cx="330620" cy="33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4813" y="2588548"/>
              <a:ext cx="379283" cy="22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184" y="2593397"/>
              <a:ext cx="3810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409" y="2574780"/>
              <a:ext cx="3810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5465618" y="2296391"/>
              <a:ext cx="606137" cy="623454"/>
              <a:chOff x="5465618" y="2296391"/>
              <a:chExt cx="606137" cy="623454"/>
            </a:xfrm>
          </p:grpSpPr>
          <p:sp>
            <p:nvSpPr>
              <p:cNvPr id="57" name="Oval 56"/>
              <p:cNvSpPr/>
              <p:nvPr/>
            </p:nvSpPr>
            <p:spPr bwMode="auto">
              <a:xfrm>
                <a:off x="5611091" y="2524991"/>
                <a:ext cx="415636" cy="39485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cxnSp>
            <p:nvCxnSpPr>
              <p:cNvPr id="58" name="Straight Arrow Connector 57"/>
              <p:cNvCxnSpPr>
                <a:endCxn id="57" idx="0"/>
              </p:cNvCxnSpPr>
              <p:nvPr/>
            </p:nvCxnSpPr>
            <p:spPr bwMode="auto">
              <a:xfrm>
                <a:off x="5465618" y="2296391"/>
                <a:ext cx="353291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  <p:cxnSp>
            <p:nvCxnSpPr>
              <p:cNvPr id="59" name="Straight Arrow Connector 58"/>
              <p:cNvCxnSpPr/>
              <p:nvPr/>
            </p:nvCxnSpPr>
            <p:spPr bwMode="auto">
              <a:xfrm flipH="1">
                <a:off x="5818909" y="2296391"/>
                <a:ext cx="252846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>
              <a:off x="5566063" y="4454237"/>
              <a:ext cx="637309" cy="633845"/>
              <a:chOff x="5566063" y="4454237"/>
              <a:chExt cx="637309" cy="633845"/>
            </a:xfrm>
          </p:grpSpPr>
          <p:sp>
            <p:nvSpPr>
              <p:cNvPr id="54" name="Oval 53"/>
              <p:cNvSpPr/>
              <p:nvPr/>
            </p:nvSpPr>
            <p:spPr bwMode="auto">
              <a:xfrm>
                <a:off x="5645727" y="4454237"/>
                <a:ext cx="415636" cy="39485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5850081" y="4859482"/>
                <a:ext cx="353291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 flipH="1">
                <a:off x="5566063" y="4849091"/>
                <a:ext cx="252846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</p:grpSp>
        <p:grpSp>
          <p:nvGrpSpPr>
            <p:cNvPr id="17" name="Group 16"/>
            <p:cNvGrpSpPr/>
            <p:nvPr/>
          </p:nvGrpSpPr>
          <p:grpSpPr>
            <a:xfrm>
              <a:off x="6473539" y="2306782"/>
              <a:ext cx="606137" cy="623454"/>
              <a:chOff x="5465618" y="2296391"/>
              <a:chExt cx="606137" cy="623454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5611091" y="2524991"/>
                <a:ext cx="415636" cy="39485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cxnSp>
            <p:nvCxnSpPr>
              <p:cNvPr id="52" name="Straight Arrow Connector 51"/>
              <p:cNvCxnSpPr>
                <a:endCxn id="51" idx="0"/>
              </p:cNvCxnSpPr>
              <p:nvPr/>
            </p:nvCxnSpPr>
            <p:spPr bwMode="auto">
              <a:xfrm>
                <a:off x="5465618" y="2296391"/>
                <a:ext cx="353291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 flipH="1">
                <a:off x="5818909" y="2296391"/>
                <a:ext cx="252846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8288482" y="2282536"/>
              <a:ext cx="606137" cy="623454"/>
              <a:chOff x="5465618" y="2296391"/>
              <a:chExt cx="606137" cy="623454"/>
            </a:xfrm>
          </p:grpSpPr>
          <p:sp>
            <p:nvSpPr>
              <p:cNvPr id="48" name="Oval 47"/>
              <p:cNvSpPr/>
              <p:nvPr/>
            </p:nvSpPr>
            <p:spPr bwMode="auto">
              <a:xfrm>
                <a:off x="5611091" y="2524991"/>
                <a:ext cx="415636" cy="39485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cxnSp>
            <p:nvCxnSpPr>
              <p:cNvPr id="49" name="Straight Arrow Connector 48"/>
              <p:cNvCxnSpPr>
                <a:endCxn id="48" idx="0"/>
              </p:cNvCxnSpPr>
              <p:nvPr/>
            </p:nvCxnSpPr>
            <p:spPr bwMode="auto">
              <a:xfrm>
                <a:off x="5465618" y="2296391"/>
                <a:ext cx="353291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5818909" y="2296391"/>
                <a:ext cx="252846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6508175" y="4481946"/>
              <a:ext cx="637309" cy="633845"/>
              <a:chOff x="5566063" y="4454237"/>
              <a:chExt cx="637309" cy="633845"/>
            </a:xfrm>
          </p:grpSpPr>
          <p:sp>
            <p:nvSpPr>
              <p:cNvPr id="45" name="Oval 44"/>
              <p:cNvSpPr/>
              <p:nvPr/>
            </p:nvSpPr>
            <p:spPr bwMode="auto">
              <a:xfrm>
                <a:off x="5645727" y="4454237"/>
                <a:ext cx="415636" cy="39485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5850081" y="4859482"/>
                <a:ext cx="353291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 flipH="1">
                <a:off x="5566063" y="4849091"/>
                <a:ext cx="252846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8326582" y="4495800"/>
              <a:ext cx="637309" cy="633845"/>
              <a:chOff x="5566063" y="4454237"/>
              <a:chExt cx="637309" cy="633845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5645727" y="4454237"/>
                <a:ext cx="415636" cy="39485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5850081" y="4859482"/>
                <a:ext cx="353291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  <p:cxnSp>
            <p:nvCxnSpPr>
              <p:cNvPr id="44" name="Straight Arrow Connector 43"/>
              <p:cNvCxnSpPr/>
              <p:nvPr/>
            </p:nvCxnSpPr>
            <p:spPr bwMode="auto">
              <a:xfrm flipH="1">
                <a:off x="5566063" y="4849091"/>
                <a:ext cx="252846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</p:grpSp>
        <p:sp>
          <p:nvSpPr>
            <p:cNvPr id="21" name="Cloud 20"/>
            <p:cNvSpPr/>
            <p:nvPr/>
          </p:nvSpPr>
          <p:spPr bwMode="auto">
            <a:xfrm>
              <a:off x="5129566" y="3028872"/>
              <a:ext cx="3920915" cy="1233133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5853545" y="2930236"/>
              <a:ext cx="349827" cy="54032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5818909" y="2930236"/>
              <a:ext cx="31172" cy="69272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>
              <a:off x="6761021" y="2930236"/>
              <a:ext cx="65810" cy="69272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>
              <a:off x="6355772" y="2930236"/>
              <a:ext cx="471058" cy="69272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48" idx="4"/>
            </p:cNvCxnSpPr>
            <p:nvPr/>
          </p:nvCxnSpPr>
          <p:spPr bwMode="auto">
            <a:xfrm flipH="1">
              <a:off x="8188036" y="2905990"/>
              <a:ext cx="453737" cy="56457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6840684" y="3028872"/>
              <a:ext cx="271893" cy="59409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48" idx="4"/>
            </p:cNvCxnSpPr>
            <p:nvPr/>
          </p:nvCxnSpPr>
          <p:spPr bwMode="auto">
            <a:xfrm flipH="1">
              <a:off x="8527470" y="2905990"/>
              <a:ext cx="114303" cy="65611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endCxn id="54" idx="0"/>
            </p:cNvCxnSpPr>
            <p:nvPr/>
          </p:nvCxnSpPr>
          <p:spPr bwMode="auto">
            <a:xfrm flipH="1">
              <a:off x="5853545" y="4042064"/>
              <a:ext cx="91787" cy="41217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endCxn id="54" idx="0"/>
            </p:cNvCxnSpPr>
            <p:nvPr/>
          </p:nvCxnSpPr>
          <p:spPr bwMode="auto">
            <a:xfrm flipH="1">
              <a:off x="5853545" y="4042064"/>
              <a:ext cx="502227" cy="41217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endCxn id="45" idx="0"/>
            </p:cNvCxnSpPr>
            <p:nvPr/>
          </p:nvCxnSpPr>
          <p:spPr bwMode="auto">
            <a:xfrm>
              <a:off x="6650184" y="4042064"/>
              <a:ext cx="145473" cy="43988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H="1">
              <a:off x="6792193" y="3889664"/>
              <a:ext cx="164520" cy="59228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endCxn id="9" idx="0"/>
            </p:cNvCxnSpPr>
            <p:nvPr/>
          </p:nvCxnSpPr>
          <p:spPr bwMode="auto">
            <a:xfrm>
              <a:off x="8070275" y="3965864"/>
              <a:ext cx="514879" cy="57708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endCxn id="42" idx="0"/>
            </p:cNvCxnSpPr>
            <p:nvPr/>
          </p:nvCxnSpPr>
          <p:spPr bwMode="auto">
            <a:xfrm>
              <a:off x="8446080" y="3889664"/>
              <a:ext cx="167984" cy="60613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020" y="1856502"/>
              <a:ext cx="1177479" cy="36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739" y="5129645"/>
              <a:ext cx="1177478" cy="36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054" y="1856502"/>
              <a:ext cx="1177478" cy="36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127" y="5129644"/>
              <a:ext cx="1177478" cy="36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310" y="1851126"/>
              <a:ext cx="1306517" cy="365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868" y="5126955"/>
              <a:ext cx="1306517" cy="365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/>
            <p:cNvSpPr/>
            <p:nvPr/>
          </p:nvSpPr>
          <p:spPr bwMode="auto">
            <a:xfrm>
              <a:off x="4914902" y="1830344"/>
              <a:ext cx="4197925" cy="366222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74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Result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0"/>
            <a:ext cx="8534400" cy="4495800"/>
          </a:xfrm>
        </p:spPr>
        <p:txBody>
          <a:bodyPr/>
          <a:lstStyle/>
          <a:p>
            <a:r>
              <a:rPr lang="en-US" dirty="0" smtClean="0"/>
              <a:t>For any given channel parameters, we can use an LP solver to solve the capacity-LP problem. </a:t>
            </a:r>
          </a:p>
          <a:p>
            <a:r>
              <a:rPr lang="en-US" dirty="0" smtClean="0"/>
              <a:t>In many </a:t>
            </a:r>
            <a:r>
              <a:rPr lang="en-US" dirty="0" smtClean="0">
                <a:solidFill>
                  <a:srgbClr val="0101A3"/>
                </a:solidFill>
              </a:rPr>
              <a:t>multi-input PEC instances</a:t>
            </a:r>
            <a:r>
              <a:rPr lang="en-US" dirty="0" smtClean="0"/>
              <a:t>, we see that </a:t>
            </a:r>
          </a:p>
          <a:p>
            <a:pPr lvl="1"/>
            <a:r>
              <a:rPr lang="en-US" dirty="0" smtClean="0"/>
              <a:t>Type-0 and type-27 are non-zero. </a:t>
            </a:r>
          </a:p>
          <a:p>
            <a:pPr lvl="1"/>
            <a:r>
              <a:rPr lang="en-US" dirty="0" smtClean="0"/>
              <a:t>That is actually how we found the optimal solution in Example 1.</a:t>
            </a:r>
          </a:p>
          <a:p>
            <a:pPr marL="5715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52461"/>
              </p:ext>
            </p:extLst>
          </p:nvPr>
        </p:nvGraphicFramePr>
        <p:xfrm>
          <a:off x="849307" y="3288314"/>
          <a:ext cx="8164014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442"/>
                <a:gridCol w="3526417"/>
                <a:gridCol w="40391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Classic XOR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Optimal 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overheard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pkts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Send X.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 [X+Y]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885709" y="4780374"/>
            <a:ext cx="2827980" cy="553651"/>
            <a:chOff x="4128225" y="3833292"/>
            <a:chExt cx="2827980" cy="553651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>
              <a:off x="4844143" y="3984171"/>
              <a:ext cx="751114" cy="40277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5595257" y="3973286"/>
              <a:ext cx="838200" cy="41365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4128225" y="3887726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1200" dirty="0" smtClean="0"/>
                <a:t>1</a:t>
              </a:r>
              <a:r>
                <a:rPr lang="en-US" sz="2000" dirty="0" smtClean="0"/>
                <a:t> got it.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8208" y="3833292"/>
              <a:ext cx="11079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1200" dirty="0" smtClean="0"/>
                <a:t>2</a:t>
              </a:r>
              <a:r>
                <a:rPr lang="en-US" sz="2000" dirty="0" smtClean="0"/>
                <a:t> got it.</a:t>
              </a:r>
              <a:endParaRPr lang="en-US" sz="2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32161" y="4736834"/>
            <a:ext cx="2827980" cy="553651"/>
            <a:chOff x="4128225" y="3833292"/>
            <a:chExt cx="2827980" cy="553651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>
              <a:off x="4844143" y="3984171"/>
              <a:ext cx="751114" cy="40277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5595257" y="3973286"/>
              <a:ext cx="838200" cy="41365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128225" y="3887726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1200" dirty="0" smtClean="0"/>
                <a:t>1</a:t>
              </a:r>
              <a:r>
                <a:rPr lang="en-US" sz="2000" dirty="0" smtClean="0"/>
                <a:t> got it.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48208" y="3833292"/>
              <a:ext cx="11079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1200" dirty="0" smtClean="0"/>
                <a:t>2</a:t>
              </a:r>
              <a:r>
                <a:rPr lang="en-US" sz="2000" dirty="0" smtClean="0"/>
                <a:t> got it.</a:t>
              </a:r>
              <a:endParaRPr lang="en-US" sz="2000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974177"/>
              </p:ext>
            </p:extLst>
          </p:nvPr>
        </p:nvGraphicFramePr>
        <p:xfrm>
          <a:off x="873386" y="5566254"/>
          <a:ext cx="8129049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49"/>
                <a:gridCol w="2122714"/>
                <a:gridCol w="1415143"/>
                <a:gridCol w="1905000"/>
                <a:gridCol w="21009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t=2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Send Y.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Send 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Send 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Send 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baseline="0" dirty="0" smtClean="0"/>
                        <a:t> gets X (and Y);</a:t>
                      </a:r>
                      <a:br>
                        <a:rPr lang="en-US" baseline="0" dirty="0" smtClean="0"/>
                      </a:br>
                      <a:r>
                        <a:rPr lang="en-US" i="1" baseline="0" dirty="0" smtClean="0"/>
                        <a:t>d</a:t>
                      </a:r>
                      <a:r>
                        <a:rPr lang="en-US" sz="1100" baseline="0" dirty="0" smtClean="0"/>
                        <a:t>2</a:t>
                      </a:r>
                      <a:r>
                        <a:rPr lang="en-US" baseline="0" dirty="0" smtClean="0"/>
                        <a:t> gets Y.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baseline="0" dirty="0" smtClean="0"/>
                        <a:t> gets X;</a:t>
                      </a:r>
                      <a:br>
                        <a:rPr lang="en-US" baseline="0" dirty="0" smtClean="0"/>
                      </a:br>
                      <a:r>
                        <a:rPr lang="en-US" i="1" baseline="0" dirty="0" smtClean="0"/>
                        <a:t>d</a:t>
                      </a:r>
                      <a:r>
                        <a:rPr lang="en-US" sz="1100" baseline="0" dirty="0" smtClean="0"/>
                        <a:t>2</a:t>
                      </a:r>
                      <a:r>
                        <a:rPr lang="en-US" baseline="0" dirty="0" smtClean="0"/>
                        <a:t> gets (X);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baseline="0" dirty="0" smtClean="0"/>
                        <a:t> gets [X+Y], Y and decodes X;</a:t>
                      </a:r>
                    </a:p>
                    <a:p>
                      <a:r>
                        <a:rPr lang="en-US" i="1" baseline="0" dirty="0" smtClean="0"/>
                        <a:t>d</a:t>
                      </a:r>
                      <a:r>
                        <a:rPr lang="en-US" sz="1100" baseline="0" dirty="0" smtClean="0"/>
                        <a:t>2</a:t>
                      </a:r>
                      <a:r>
                        <a:rPr lang="en-US" baseline="0" dirty="0" smtClean="0"/>
                        <a:t> gets Y.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 gets X;</a:t>
                      </a:r>
                      <a:br>
                        <a:rPr lang="en-US" dirty="0" smtClean="0"/>
                      </a:br>
                      <a:r>
                        <a:rPr lang="en-US" i="1" dirty="0" smtClean="0"/>
                        <a:t>d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 gets [X+Y], X</a:t>
                      </a:r>
                      <a:r>
                        <a:rPr lang="en-US" baseline="0" dirty="0" smtClean="0"/>
                        <a:t> and decodes 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-82785" y="3939982"/>
            <a:ext cx="148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(0, ½, ½, 0)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47975" y="5987167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(0,0,0,1)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9707" y="4075460"/>
            <a:ext cx="23505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Type-0010010 (18)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8046" y="3739927"/>
            <a:ext cx="220791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Type-0000000 (0)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6903" y="5274821"/>
            <a:ext cx="231249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Type-0011011 (27)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New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6144"/>
            <a:ext cx="8534400" cy="4495800"/>
          </a:xfrm>
        </p:spPr>
        <p:txBody>
          <a:bodyPr/>
          <a:lstStyle/>
          <a:p>
            <a:r>
              <a:rPr lang="en-US" dirty="0" smtClean="0"/>
              <a:t>Introduce the </a:t>
            </a:r>
            <a:r>
              <a:rPr lang="en-US" u="sng" dirty="0" smtClean="0">
                <a:solidFill>
                  <a:srgbClr val="FF0000"/>
                </a:solidFill>
              </a:rPr>
              <a:t>coding types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 ACK to trace the evolution of the</a:t>
            </a:r>
            <a:br>
              <a:rPr lang="en-US" dirty="0" smtClean="0"/>
            </a:br>
            <a:r>
              <a:rPr lang="en-US" dirty="0" smtClean="0"/>
              <a:t>knowledge spaces.</a:t>
            </a:r>
          </a:p>
          <a:p>
            <a:pPr lvl="1"/>
            <a:r>
              <a:rPr lang="en-US" dirty="0" smtClean="0"/>
              <a:t>The relative frequency variable </a:t>
            </a:r>
            <a:r>
              <a:rPr lang="en-US" i="1" dirty="0" smtClean="0"/>
              <a:t>x</a:t>
            </a:r>
            <a:r>
              <a:rPr lang="en-US" sz="1200" i="1" dirty="0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Combine with the classic Shannon-</a:t>
            </a:r>
            <a:br>
              <a:rPr lang="en-US" dirty="0" smtClean="0"/>
            </a:br>
            <a:r>
              <a:rPr lang="en-US" dirty="0" smtClean="0"/>
              <a:t>type inequalities</a:t>
            </a:r>
          </a:p>
          <a:p>
            <a:pPr lvl="1"/>
            <a:r>
              <a:rPr lang="en-US" dirty="0" smtClean="0"/>
              <a:t>The rank variables </a:t>
            </a:r>
            <a:r>
              <a:rPr lang="en-US" i="1" dirty="0" err="1" smtClean="0"/>
              <a:t>y</a:t>
            </a:r>
            <a:r>
              <a:rPr lang="en-US" sz="1200" i="1" dirty="0" err="1" smtClean="0"/>
              <a:t>j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0101A3"/>
                </a:solidFill>
              </a:rPr>
              <a:t>rank </a:t>
            </a:r>
            <a:br>
              <a:rPr lang="en-US" dirty="0" smtClean="0">
                <a:solidFill>
                  <a:srgbClr val="0101A3"/>
                </a:solidFill>
              </a:rPr>
            </a:br>
            <a:r>
              <a:rPr lang="en-US" dirty="0" smtClean="0">
                <a:solidFill>
                  <a:srgbClr val="0101A3"/>
                </a:solidFill>
              </a:rPr>
              <a:t>comparison</a:t>
            </a:r>
            <a:r>
              <a:rPr lang="en-US" dirty="0" smtClean="0"/>
              <a:t> inequalities</a:t>
            </a:r>
          </a:p>
          <a:p>
            <a:r>
              <a:rPr lang="en-US" dirty="0" smtClean="0"/>
              <a:t>Systematically find the new optimal coding types</a:t>
            </a:r>
          </a:p>
          <a:p>
            <a:pPr lvl="1"/>
            <a:r>
              <a:rPr lang="en-US" dirty="0" smtClean="0"/>
              <a:t>By noticing non-zero </a:t>
            </a:r>
            <a:r>
              <a:rPr lang="en-US" i="1" dirty="0" smtClean="0"/>
              <a:t>x</a:t>
            </a:r>
            <a:r>
              <a:rPr lang="en-US" sz="1200" dirty="0" smtClean="0"/>
              <a:t>0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sz="1200" dirty="0" smtClean="0"/>
              <a:t>27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Count only the relative frequency </a:t>
            </a:r>
            <a:r>
              <a:rPr lang="en-US" i="1" dirty="0" smtClean="0"/>
              <a:t>x</a:t>
            </a:r>
            <a:r>
              <a:rPr lang="en-US" sz="1400" i="1" dirty="0" smtClean="0"/>
              <a:t>i</a:t>
            </a:r>
            <a:r>
              <a:rPr lang="en-US" dirty="0" smtClean="0"/>
              <a:t>, not on the sequence/order of which coding type is scheduled first.</a:t>
            </a:r>
          </a:p>
          <a:p>
            <a:pPr lvl="1"/>
            <a:r>
              <a:rPr lang="en-US" dirty="0" smtClean="0"/>
              <a:t>Circumvent the difficulty of cyclic dependence. </a:t>
            </a:r>
          </a:p>
          <a:p>
            <a:endParaRPr lang="en-US" dirty="0"/>
          </a:p>
        </p:txBody>
      </p:sp>
      <p:pic>
        <p:nvPicPr>
          <p:cNvPr id="5" name="Picture 7" descr="File:Venn diagram cmyk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67" y="1378640"/>
            <a:ext cx="2868490" cy="27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702933" y="2896695"/>
            <a:ext cx="123093" cy="125416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52" y="2496645"/>
            <a:ext cx="32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1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496"/>
            <a:ext cx="8534400" cy="5160821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Multi-unicast linear NC </a:t>
            </a:r>
            <a:r>
              <a:rPr lang="en-US" dirty="0" smtClean="0"/>
              <a:t>capacity can be derived for small practical scenarios.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Optimal multi-uncast NC implementation is possible.</a:t>
            </a:r>
          </a:p>
          <a:p>
            <a:r>
              <a:rPr lang="en-US" dirty="0" smtClean="0"/>
              <a:t>5 different variants and their capacity results.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9189" y="4429479"/>
            <a:ext cx="1476463" cy="1340664"/>
            <a:chOff x="873757" y="2126838"/>
            <a:chExt cx="2377858" cy="215915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561" y="3906162"/>
              <a:ext cx="393595" cy="30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140" y="2986687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410" y="2164073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 bwMode="auto">
            <a:xfrm>
              <a:off x="873757" y="2545939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835835" y="2126838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835835" y="2968503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16634" y="2525590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1289537" y="2753757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17" name="Straight Connector 16"/>
            <p:cNvCxnSpPr>
              <a:stCxn id="15" idx="3"/>
              <a:endCxn id="13" idx="3"/>
            </p:cNvCxnSpPr>
            <p:nvPr/>
          </p:nvCxnSpPr>
          <p:spPr bwMode="auto">
            <a:xfrm flipV="1">
              <a:off x="2531034" y="2481606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8" name="Straight Connector 17"/>
            <p:cNvCxnSpPr>
              <a:stCxn id="15" idx="3"/>
              <a:endCxn id="14" idx="1"/>
            </p:cNvCxnSpPr>
            <p:nvPr/>
          </p:nvCxnSpPr>
          <p:spPr bwMode="auto">
            <a:xfrm>
              <a:off x="2531034" y="2754190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895" y="2641749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Connector 19"/>
            <p:cNvCxnSpPr>
              <a:stCxn id="21" idx="1"/>
              <a:endCxn id="15" idx="3"/>
            </p:cNvCxnSpPr>
            <p:nvPr/>
          </p:nvCxnSpPr>
          <p:spPr bwMode="auto">
            <a:xfrm flipH="1" flipV="1">
              <a:off x="2531034" y="2754190"/>
              <a:ext cx="342168" cy="117703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2812312" y="3870352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239" y="3429000"/>
              <a:ext cx="1619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92847" y="3974276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#1: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12" y="4391665"/>
            <a:ext cx="1880334" cy="148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86456" y="3991555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#2: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41" y="4380877"/>
            <a:ext cx="1725716" cy="162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945907" y="3999324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#3:</a:t>
            </a:r>
            <a:endParaRPr lang="en-US" sz="2000" dirty="0">
              <a:solidFill>
                <a:srgbClr val="0101A3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792333" y="4565508"/>
            <a:ext cx="1302955" cy="1193768"/>
            <a:chOff x="845928" y="2970031"/>
            <a:chExt cx="2098421" cy="1922575"/>
          </a:xfrm>
        </p:grpSpPr>
        <p:grpSp>
          <p:nvGrpSpPr>
            <p:cNvPr id="29" name="Group 28"/>
            <p:cNvGrpSpPr/>
            <p:nvPr/>
          </p:nvGrpSpPr>
          <p:grpSpPr>
            <a:xfrm>
              <a:off x="2323027" y="2970031"/>
              <a:ext cx="457200" cy="480646"/>
              <a:chOff x="7778254" y="4232020"/>
              <a:chExt cx="457200" cy="480646"/>
            </a:xfrm>
          </p:grpSpPr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7564" y="4278906"/>
                <a:ext cx="4000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Oval 46"/>
              <p:cNvSpPr/>
              <p:nvPr/>
            </p:nvSpPr>
            <p:spPr bwMode="auto">
              <a:xfrm>
                <a:off x="7778254" y="4232020"/>
                <a:ext cx="457200" cy="4806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393365" y="4411960"/>
              <a:ext cx="457200" cy="480646"/>
              <a:chOff x="7848592" y="5673949"/>
              <a:chExt cx="457200" cy="480646"/>
            </a:xfrm>
          </p:grpSpPr>
          <p:pic>
            <p:nvPicPr>
              <p:cNvPr id="4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5444" y="5732615"/>
                <a:ext cx="4000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Oval 44"/>
              <p:cNvSpPr/>
              <p:nvPr/>
            </p:nvSpPr>
            <p:spPr bwMode="auto">
              <a:xfrm>
                <a:off x="7848592" y="5673949"/>
                <a:ext cx="457200" cy="4806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 bwMode="auto">
            <a:xfrm>
              <a:off x="2756780" y="3888078"/>
              <a:ext cx="187569" cy="1641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305445" y="3896152"/>
              <a:ext cx="187569" cy="1641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33" name="Straight Arrow Connector 32"/>
            <p:cNvCxnSpPr>
              <a:stCxn id="47" idx="4"/>
              <a:endCxn id="32" idx="0"/>
            </p:cNvCxnSpPr>
            <p:nvPr/>
          </p:nvCxnSpPr>
          <p:spPr bwMode="auto">
            <a:xfrm flipH="1">
              <a:off x="2399230" y="3450677"/>
              <a:ext cx="152397" cy="445475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34" name="Straight Arrow Connector 33"/>
            <p:cNvCxnSpPr>
              <a:stCxn id="45" idx="0"/>
              <a:endCxn id="31" idx="2"/>
            </p:cNvCxnSpPr>
            <p:nvPr/>
          </p:nvCxnSpPr>
          <p:spPr bwMode="auto">
            <a:xfrm flipV="1">
              <a:off x="2621965" y="4052195"/>
              <a:ext cx="228600" cy="359765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35" name="Straight Connector 34"/>
            <p:cNvCxnSpPr>
              <a:stCxn id="32" idx="2"/>
              <a:endCxn id="45" idx="0"/>
            </p:cNvCxnSpPr>
            <p:nvPr/>
          </p:nvCxnSpPr>
          <p:spPr bwMode="auto">
            <a:xfrm>
              <a:off x="2399230" y="4060269"/>
              <a:ext cx="222735" cy="35169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" name="Straight Connector 35"/>
            <p:cNvCxnSpPr>
              <a:stCxn id="31" idx="0"/>
              <a:endCxn id="47" idx="4"/>
            </p:cNvCxnSpPr>
            <p:nvPr/>
          </p:nvCxnSpPr>
          <p:spPr bwMode="auto">
            <a:xfrm flipH="1" flipV="1">
              <a:off x="2551627" y="3450677"/>
              <a:ext cx="298938" cy="4374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1801356" y="3884429"/>
              <a:ext cx="187569" cy="1641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38" name="Straight Arrow Connector 37"/>
            <p:cNvCxnSpPr>
              <a:stCxn id="42" idx="6"/>
              <a:endCxn id="37" idx="1"/>
            </p:cNvCxnSpPr>
            <p:nvPr/>
          </p:nvCxnSpPr>
          <p:spPr bwMode="auto">
            <a:xfrm flipV="1">
              <a:off x="1303128" y="3966488"/>
              <a:ext cx="498228" cy="586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39" name="Straight Connector 38"/>
            <p:cNvCxnSpPr>
              <a:stCxn id="37" idx="3"/>
              <a:endCxn id="47" idx="3"/>
            </p:cNvCxnSpPr>
            <p:nvPr/>
          </p:nvCxnSpPr>
          <p:spPr bwMode="auto">
            <a:xfrm flipV="1">
              <a:off x="1988925" y="3380288"/>
              <a:ext cx="401057" cy="5862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0" name="Straight Connector 39"/>
            <p:cNvCxnSpPr>
              <a:stCxn id="37" idx="3"/>
              <a:endCxn id="45" idx="1"/>
            </p:cNvCxnSpPr>
            <p:nvPr/>
          </p:nvCxnSpPr>
          <p:spPr bwMode="auto">
            <a:xfrm>
              <a:off x="1988925" y="3966488"/>
              <a:ext cx="471395" cy="51586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grpSp>
          <p:nvGrpSpPr>
            <p:cNvPr id="41" name="Group 40"/>
            <p:cNvGrpSpPr/>
            <p:nvPr/>
          </p:nvGrpSpPr>
          <p:grpSpPr>
            <a:xfrm>
              <a:off x="845928" y="3732025"/>
              <a:ext cx="457200" cy="480646"/>
              <a:chOff x="6301155" y="4994014"/>
              <a:chExt cx="457200" cy="480646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6301155" y="4994014"/>
                <a:ext cx="457200" cy="4806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662" y="5150448"/>
                <a:ext cx="238125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" name="TextBox 47"/>
          <p:cNvSpPr txBox="1"/>
          <p:nvPr/>
        </p:nvSpPr>
        <p:spPr>
          <a:xfrm>
            <a:off x="5638604" y="3991555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#4: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294" y="4469797"/>
            <a:ext cx="1867706" cy="17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491869" y="3037468"/>
            <a:ext cx="1624109" cy="858755"/>
            <a:chOff x="6535882" y="1835726"/>
            <a:chExt cx="2377858" cy="1257302"/>
          </a:xfrm>
        </p:grpSpPr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Oval 54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278759" y="2234478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60" name="Straight Connector 59"/>
            <p:cNvCxnSpPr>
              <a:stCxn id="58" idx="3"/>
              <a:endCxn id="56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61" name="Straight Connector 60"/>
            <p:cNvCxnSpPr>
              <a:stCxn id="58" idx="3"/>
              <a:endCxn id="57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TextBox 62"/>
          <p:cNvSpPr txBox="1"/>
          <p:nvPr/>
        </p:nvSpPr>
        <p:spPr>
          <a:xfrm>
            <a:off x="7507775" y="4026626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#5:</a:t>
            </a:r>
            <a:endParaRPr lang="en-US" sz="2000" dirty="0">
              <a:solidFill>
                <a:srgbClr val="0101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27" grpId="0"/>
      <p:bldP spid="27" grpId="1"/>
      <p:bldP spid="48" grpId="0"/>
      <p:bldP spid="48" grpId="1"/>
      <p:bldP spid="63" grpId="0"/>
      <p:bldP spid="6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480646" y="6345826"/>
            <a:ext cx="2239108" cy="127417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496"/>
            <a:ext cx="8534400" cy="5160821"/>
          </a:xfrm>
        </p:spPr>
        <p:txBody>
          <a:bodyPr/>
          <a:lstStyle/>
          <a:p>
            <a:r>
              <a:rPr lang="en-US" dirty="0">
                <a:solidFill>
                  <a:srgbClr val="009900"/>
                </a:solidFill>
              </a:rPr>
              <a:t>Multi-unicast linear NC capacity</a:t>
            </a:r>
            <a:r>
              <a:rPr lang="en-US" dirty="0"/>
              <a:t> can be derived for small practical scenarios. </a:t>
            </a: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Optimal multi-uncast NC implementation is possible.</a:t>
            </a:r>
          </a:p>
          <a:p>
            <a:r>
              <a:rPr lang="en-US" dirty="0" smtClean="0"/>
              <a:t>5 different variants and their capacity results.</a:t>
            </a:r>
          </a:p>
          <a:p>
            <a:r>
              <a:rPr lang="en-US" dirty="0" smtClean="0"/>
              <a:t>A unified design and analysis </a:t>
            </a:r>
            <a:br>
              <a:rPr lang="en-US" dirty="0" smtClean="0"/>
            </a:br>
            <a:r>
              <a:rPr lang="en-US" dirty="0" smtClean="0"/>
              <a:t>linear NC framework based on the </a:t>
            </a:r>
            <a:br>
              <a:rPr lang="en-US" dirty="0" smtClean="0"/>
            </a:br>
            <a:r>
              <a:rPr lang="en-US" dirty="0" smtClean="0"/>
              <a:t>concept of </a:t>
            </a:r>
            <a:r>
              <a:rPr lang="en-US" dirty="0" smtClean="0">
                <a:solidFill>
                  <a:srgbClr val="EB0D0D"/>
                </a:solidFill>
              </a:rPr>
              <a:t>coding types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>
                <a:solidFill>
                  <a:srgbClr val="0101A3"/>
                </a:solidFill>
              </a:rPr>
              <a:t>(delayed) ACK </a:t>
            </a:r>
            <a:r>
              <a:rPr lang="en-US" dirty="0" smtClean="0"/>
              <a:t>feedback.</a:t>
            </a:r>
          </a:p>
          <a:p>
            <a:pPr lvl="1"/>
            <a:r>
              <a:rPr lang="en-US" dirty="0" smtClean="0"/>
              <a:t>A, B, and C are knowledge spaces.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systematic way of finding the outer and inner bounds of the linear NC capacity.</a:t>
            </a:r>
          </a:p>
          <a:p>
            <a:r>
              <a:rPr lang="en-US" dirty="0" smtClean="0"/>
              <a:t>In some small networks, we can also prove that linear</a:t>
            </a:r>
            <a:br>
              <a:rPr lang="en-US" dirty="0" smtClean="0"/>
            </a:br>
            <a:r>
              <a:rPr lang="en-US" dirty="0" smtClean="0"/>
              <a:t>NC achieves the Shannon capacity. 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621218" y="3055418"/>
            <a:ext cx="2370653" cy="2059050"/>
            <a:chOff x="6255340" y="2904196"/>
            <a:chExt cx="2868490" cy="2740596"/>
          </a:xfrm>
        </p:grpSpPr>
        <p:pic>
          <p:nvPicPr>
            <p:cNvPr id="5" name="Picture 7" descr="File:Venn diagram cmyk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340" y="2904196"/>
              <a:ext cx="2868490" cy="2740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6923806" y="4422251"/>
              <a:ext cx="123093" cy="125416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125" y="4022201"/>
              <a:ext cx="3238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403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785446" y="6076045"/>
            <a:ext cx="3964469" cy="113364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09" y="1340502"/>
            <a:ext cx="8534400" cy="4495800"/>
          </a:xfrm>
        </p:spPr>
        <p:txBody>
          <a:bodyPr/>
          <a:lstStyle/>
          <a:p>
            <a:r>
              <a:rPr lang="en-US" dirty="0" smtClean="0"/>
              <a:t>The setting: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Small wireless networks</a:t>
            </a:r>
          </a:p>
          <a:p>
            <a:pPr lvl="1"/>
            <a:r>
              <a:rPr lang="en-US" dirty="0" smtClean="0"/>
              <a:t>Interconnected by </a:t>
            </a:r>
            <a:r>
              <a:rPr lang="en-US" u="sng" dirty="0" smtClean="0">
                <a:solidFill>
                  <a:srgbClr val="0070C0"/>
                </a:solidFill>
              </a:rPr>
              <a:t>broadcast packet erasure channels</a:t>
            </a:r>
          </a:p>
          <a:p>
            <a:pPr lvl="1"/>
            <a:r>
              <a:rPr lang="en-US" dirty="0" smtClean="0"/>
              <a:t>Delayed reception status feedback. I.e., we allow the use of </a:t>
            </a:r>
            <a:r>
              <a:rPr lang="en-US" u="sng" dirty="0" smtClean="0">
                <a:solidFill>
                  <a:srgbClr val="FF6600"/>
                </a:solidFill>
              </a:rPr>
              <a:t>ACK.</a:t>
            </a:r>
          </a:p>
          <a:p>
            <a:r>
              <a:rPr lang="en-US" dirty="0" smtClean="0"/>
              <a:t>Several small network topologies of interest</a:t>
            </a:r>
          </a:p>
          <a:p>
            <a:pPr lvl="1"/>
            <a:r>
              <a:rPr lang="en-US" dirty="0" smtClean="0"/>
              <a:t>Motivations / applications,</a:t>
            </a:r>
          </a:p>
          <a:p>
            <a:pPr lvl="1"/>
            <a:r>
              <a:rPr lang="en-US" dirty="0" smtClean="0"/>
              <a:t>Some new observations,</a:t>
            </a:r>
            <a:endParaRPr lang="en-US" dirty="0"/>
          </a:p>
          <a:p>
            <a:pPr lvl="1"/>
            <a:r>
              <a:rPr lang="en-US" dirty="0" smtClean="0"/>
              <a:t>New capacity results.</a:t>
            </a:r>
          </a:p>
          <a:p>
            <a:r>
              <a:rPr lang="en-US" dirty="0" smtClean="0"/>
              <a:t>A new design and analysis framework for achieving the </a:t>
            </a:r>
            <a:r>
              <a:rPr lang="en-US" dirty="0" smtClean="0">
                <a:solidFill>
                  <a:srgbClr val="00B050"/>
                </a:solidFill>
              </a:rPr>
              <a:t>linear NC capacity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 to analyze the LNC capacity of the aforementioned network topologies in a systematic way?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445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Broadcast Packet Erasure CH.</a:t>
            </a:r>
            <a:endParaRPr lang="en-US" dirty="0"/>
          </a:p>
        </p:txBody>
      </p: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987550"/>
            <a:ext cx="901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69" y="3826668"/>
            <a:ext cx="1147762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2" descr="Phon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748" y="3335337"/>
            <a:ext cx="2825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 descr="http://www.renovosoftware.com/wp-content/uploads/2010/03/Personal_Laptop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28" y="4257675"/>
            <a:ext cx="100806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287338" y="1522413"/>
            <a:ext cx="8534400" cy="4495800"/>
          </a:xfrm>
        </p:spPr>
        <p:txBody>
          <a:bodyPr/>
          <a:lstStyle/>
          <a:p>
            <a:r>
              <a:rPr lang="en-US" i="1" dirty="0"/>
              <a:t>2</a:t>
            </a:r>
            <a:r>
              <a:rPr lang="en-US" dirty="0" smtClean="0"/>
              <a:t>-receiver broadcast packet erasure channel</a:t>
            </a:r>
          </a:p>
          <a:p>
            <a:pPr lvl="1"/>
            <a:r>
              <a:rPr lang="en-US" dirty="0" smtClean="0"/>
              <a:t>Each input </a:t>
            </a:r>
            <a:r>
              <a:rPr lang="en-US" i="1" dirty="0" smtClean="0"/>
              <a:t>W</a:t>
            </a:r>
            <a:r>
              <a:rPr lang="en-US" dirty="0" smtClean="0"/>
              <a:t> is a packet in              .</a:t>
            </a:r>
          </a:p>
          <a:p>
            <a:pPr lvl="1"/>
            <a:r>
              <a:rPr lang="en-US" dirty="0" smtClean="0"/>
              <a:t>A random subset of users {</a:t>
            </a:r>
            <a:r>
              <a:rPr lang="en-US" i="1" dirty="0" smtClean="0"/>
              <a:t>d</a:t>
            </a:r>
            <a:r>
              <a:rPr lang="en-US" sz="12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d</a:t>
            </a:r>
            <a:r>
              <a:rPr lang="en-US" sz="1200" dirty="0" smtClean="0"/>
              <a:t>2</a:t>
            </a:r>
            <a:r>
              <a:rPr lang="en-US" dirty="0" smtClean="0"/>
              <a:t>} receives it.</a:t>
            </a:r>
          </a:p>
          <a:p>
            <a:pPr lvl="1"/>
            <a:r>
              <a:rPr lang="en-US" dirty="0" smtClean="0">
                <a:solidFill>
                  <a:srgbClr val="0101A3"/>
                </a:solidFill>
              </a:rPr>
              <a:t>Stationary and </a:t>
            </a:r>
            <a:r>
              <a:rPr lang="en-US" dirty="0" err="1" smtClean="0">
                <a:solidFill>
                  <a:srgbClr val="0101A3"/>
                </a:solidFill>
              </a:rPr>
              <a:t>memoryless</a:t>
            </a:r>
            <a:r>
              <a:rPr lang="en-US" dirty="0" smtClean="0">
                <a:solidFill>
                  <a:srgbClr val="0101A3"/>
                </a:solidFill>
              </a:rPr>
              <a:t> (</a:t>
            </a:r>
            <a:r>
              <a:rPr lang="en-US" dirty="0" err="1" smtClean="0">
                <a:solidFill>
                  <a:srgbClr val="0101A3"/>
                </a:solidFill>
              </a:rPr>
              <a:t>i.i.d</a:t>
            </a:r>
            <a:r>
              <a:rPr lang="en-US" dirty="0" smtClean="0">
                <a:solidFill>
                  <a:srgbClr val="0101A3"/>
                </a:solidFill>
              </a:rPr>
              <a:t>. over time).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Described by                                   .</a:t>
            </a:r>
          </a:p>
          <a:p>
            <a:pPr lvl="1"/>
            <a:r>
              <a:rPr lang="en-US" dirty="0" smtClean="0">
                <a:solidFill>
                  <a:srgbClr val="009900"/>
                </a:solidFill>
              </a:rPr>
              <a:t>Multiple unicast flows.</a:t>
            </a:r>
            <a:r>
              <a:rPr lang="en-US" dirty="0" smtClean="0">
                <a:solidFill>
                  <a:srgbClr val="0101A3"/>
                </a:solidFill>
              </a:rPr>
              <a:t> </a:t>
            </a:r>
          </a:p>
          <a:p>
            <a:r>
              <a:rPr lang="en-US" dirty="0" smtClean="0"/>
              <a:t>Applications of PECs:</a:t>
            </a:r>
          </a:p>
          <a:p>
            <a:pPr lvl="1"/>
            <a:r>
              <a:rPr lang="en-US" dirty="0" smtClean="0"/>
              <a:t>An access-point network with </a:t>
            </a:r>
            <a:r>
              <a:rPr lang="en-US" i="1" dirty="0"/>
              <a:t>2</a:t>
            </a:r>
            <a:r>
              <a:rPr lang="en-US" dirty="0" smtClean="0"/>
              <a:t> clients.</a:t>
            </a:r>
          </a:p>
          <a:p>
            <a:pPr lvl="1"/>
            <a:r>
              <a:rPr lang="en-US" dirty="0" smtClean="0">
                <a:solidFill>
                  <a:srgbClr val="EB0D0D"/>
                </a:solidFill>
              </a:rPr>
              <a:t>Uncontrollable interference / unknown fading.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Causal Channel State Info (CSI) feedback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After each transmission, </a:t>
            </a:r>
            <a:r>
              <a:rPr lang="en-US" i="1" dirty="0" err="1" smtClean="0"/>
              <a:t>d</a:t>
            </a:r>
            <a:r>
              <a:rPr lang="en-US" sz="1400" i="1" dirty="0" err="1" smtClean="0"/>
              <a:t>k</a:t>
            </a:r>
            <a:r>
              <a:rPr lang="en-US" dirty="0" smtClean="0"/>
              <a:t> reports the CSI back to </a:t>
            </a:r>
            <a:r>
              <a:rPr lang="en-US" i="1" dirty="0" smtClean="0"/>
              <a:t>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through ACK/NACK.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989" y="3099124"/>
            <a:ext cx="2335548" cy="33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660574" y="1835726"/>
            <a:ext cx="2377858" cy="1257302"/>
            <a:chOff x="6535882" y="1835726"/>
            <a:chExt cx="2377858" cy="1257302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7278759" y="2234478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8" name="Straight Connector 7"/>
            <p:cNvCxnSpPr>
              <a:stCxn id="4" idx="3"/>
              <a:endCxn id="11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9" name="Straight Connector 18"/>
            <p:cNvCxnSpPr>
              <a:stCxn id="4" idx="3"/>
              <a:endCxn id="12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ight Arrow 16"/>
          <p:cNvSpPr/>
          <p:nvPr/>
        </p:nvSpPr>
        <p:spPr bwMode="auto">
          <a:xfrm>
            <a:off x="7552531" y="3984624"/>
            <a:ext cx="443997" cy="493858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026" name="Picture 2" descr="https://encrypted-tbn0.gstatic.com/images?q=tbn:ANd9GcS6Gr4mECXcIn2PNRdInk2Ugopkdt34l5MGa0pgRJ8Z6J_IAc1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96" y="1391703"/>
            <a:ext cx="655268" cy="6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7500574" y="6174581"/>
            <a:ext cx="2930526" cy="136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 type="triangle" w="lg" len="lg"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Broadcast Packet Erasure CH.</a:t>
            </a:r>
            <a:endParaRPr lang="en-US" dirty="0"/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287338" y="1522413"/>
            <a:ext cx="8534400" cy="4495800"/>
          </a:xfrm>
        </p:spPr>
        <p:txBody>
          <a:bodyPr/>
          <a:lstStyle/>
          <a:p>
            <a:r>
              <a:rPr lang="en-US" i="1" dirty="0"/>
              <a:t>2</a:t>
            </a:r>
            <a:r>
              <a:rPr lang="en-US" dirty="0" smtClean="0"/>
              <a:t>-receiver broadcast packet erasure channel</a:t>
            </a:r>
          </a:p>
          <a:p>
            <a:pPr lvl="1"/>
            <a:r>
              <a:rPr lang="en-US" dirty="0" smtClean="0"/>
              <a:t>Each input </a:t>
            </a:r>
            <a:r>
              <a:rPr lang="en-US" i="1" dirty="0" smtClean="0"/>
              <a:t>W</a:t>
            </a:r>
            <a:r>
              <a:rPr lang="en-US" dirty="0" smtClean="0"/>
              <a:t> is a packet in              .</a:t>
            </a:r>
          </a:p>
          <a:p>
            <a:pPr lvl="1"/>
            <a:r>
              <a:rPr lang="en-US" dirty="0" smtClean="0"/>
              <a:t>A random subset of users {</a:t>
            </a:r>
            <a:r>
              <a:rPr lang="en-US" i="1" dirty="0" smtClean="0"/>
              <a:t>d</a:t>
            </a:r>
            <a:r>
              <a:rPr lang="en-US" sz="12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d</a:t>
            </a:r>
            <a:r>
              <a:rPr lang="en-US" sz="1200" dirty="0" smtClean="0"/>
              <a:t>2</a:t>
            </a:r>
            <a:r>
              <a:rPr lang="en-US" dirty="0" smtClean="0"/>
              <a:t>} receives it.</a:t>
            </a:r>
          </a:p>
          <a:p>
            <a:pPr lvl="1"/>
            <a:r>
              <a:rPr lang="en-US" dirty="0" smtClean="0">
                <a:solidFill>
                  <a:srgbClr val="0101A3"/>
                </a:solidFill>
              </a:rPr>
              <a:t>Stationary and </a:t>
            </a:r>
            <a:r>
              <a:rPr lang="en-US" dirty="0" err="1" smtClean="0">
                <a:solidFill>
                  <a:srgbClr val="0101A3"/>
                </a:solidFill>
              </a:rPr>
              <a:t>memoryless</a:t>
            </a:r>
            <a:r>
              <a:rPr lang="en-US" dirty="0" smtClean="0">
                <a:solidFill>
                  <a:srgbClr val="0101A3"/>
                </a:solidFill>
              </a:rPr>
              <a:t> (</a:t>
            </a:r>
            <a:r>
              <a:rPr lang="en-US" dirty="0" err="1" smtClean="0">
                <a:solidFill>
                  <a:srgbClr val="0101A3"/>
                </a:solidFill>
              </a:rPr>
              <a:t>i.i.d</a:t>
            </a:r>
            <a:r>
              <a:rPr lang="en-US" dirty="0" smtClean="0">
                <a:solidFill>
                  <a:srgbClr val="0101A3"/>
                </a:solidFill>
              </a:rPr>
              <a:t>. over time). </a:t>
            </a:r>
          </a:p>
          <a:p>
            <a:r>
              <a:rPr lang="en-US" dirty="0" smtClean="0"/>
              <a:t>Capacity results:</a:t>
            </a:r>
          </a:p>
          <a:p>
            <a:pPr lvl="1"/>
            <a:r>
              <a:rPr lang="en-US" dirty="0" smtClean="0">
                <a:solidFill>
                  <a:srgbClr val="EB0D0D"/>
                </a:solidFill>
              </a:rPr>
              <a:t>Without feedback: </a:t>
            </a:r>
            <a:br>
              <a:rPr lang="en-US" dirty="0" smtClean="0">
                <a:solidFill>
                  <a:srgbClr val="EB0D0D"/>
                </a:solidFill>
              </a:rPr>
            </a:br>
            <a:r>
              <a:rPr lang="en-US" dirty="0" smtClean="0"/>
              <a:t>Degraded channel arguments       time-sharing is optimal.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9900"/>
                </a:solidFill>
              </a:rPr>
              <a:t>With feedback: </a:t>
            </a:r>
            <a:r>
              <a:rPr lang="en-US" dirty="0" smtClean="0"/>
              <a:t>The capacity is found in [</a:t>
            </a:r>
            <a:r>
              <a:rPr lang="en-US" dirty="0" err="1" smtClean="0"/>
              <a:t>Georgiadis</a:t>
            </a:r>
            <a:r>
              <a:rPr lang="en-US" dirty="0" smtClean="0"/>
              <a:t> et al. 09]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“Classic XOR” coding operation.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Send [X+Y] that combines overheard X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and 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987550"/>
            <a:ext cx="901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919538"/>
            <a:ext cx="4381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56" y="4133850"/>
            <a:ext cx="15954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8" name="Group 2"/>
          <p:cNvGrpSpPr>
            <a:grpSpLocks/>
          </p:cNvGrpSpPr>
          <p:nvPr/>
        </p:nvGrpSpPr>
        <p:grpSpPr bwMode="auto">
          <a:xfrm>
            <a:off x="1939774" y="4946650"/>
            <a:ext cx="3651250" cy="458788"/>
            <a:chOff x="2761271" y="5052646"/>
            <a:chExt cx="3650924" cy="458002"/>
          </a:xfrm>
        </p:grpSpPr>
        <p:pic>
          <p:nvPicPr>
            <p:cNvPr id="512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271" y="5052646"/>
              <a:ext cx="2232757" cy="458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690" y="5052646"/>
              <a:ext cx="1488505" cy="458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lg" len="lg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660574" y="1835726"/>
            <a:ext cx="2377858" cy="1257302"/>
            <a:chOff x="6535882" y="1835726"/>
            <a:chExt cx="2377858" cy="1257302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16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278759" y="2234478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22" name="Straight Connector 21"/>
            <p:cNvCxnSpPr>
              <a:stCxn id="20" idx="3"/>
              <a:endCxn id="18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23" name="Straight Connector 22"/>
            <p:cNvCxnSpPr>
              <a:stCxn id="20" idx="3"/>
              <a:endCxn id="19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Straight Arrow Connector 5"/>
          <p:cNvCxnSpPr/>
          <p:nvPr/>
        </p:nvCxnSpPr>
        <p:spPr bwMode="auto">
          <a:xfrm flipH="1" flipV="1">
            <a:off x="6858072" y="5133688"/>
            <a:ext cx="20783" cy="139180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6878855" y="6525493"/>
            <a:ext cx="196207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858072" y="5363082"/>
            <a:ext cx="810419" cy="372701"/>
          </a:xfrm>
          <a:prstGeom prst="line">
            <a:avLst/>
          </a:prstGeom>
          <a:noFill/>
          <a:ln w="38100" cap="flat" cmpd="sng" algn="ctr">
            <a:solidFill>
              <a:srgbClr val="0101A3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668491" y="5735783"/>
            <a:ext cx="332509" cy="789710"/>
          </a:xfrm>
          <a:prstGeom prst="line">
            <a:avLst/>
          </a:prstGeom>
          <a:noFill/>
          <a:ln w="38100" cap="flat" cmpd="sng" algn="ctr">
            <a:solidFill>
              <a:srgbClr val="0101A3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6858072" y="5363082"/>
            <a:ext cx="1142928" cy="1162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587528" y="5668242"/>
            <a:ext cx="161925" cy="13508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0965" y="5031942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Achieved by</a:t>
            </a:r>
          </a:p>
          <a:p>
            <a:r>
              <a:rPr lang="en-US" sz="2000" dirty="0" smtClean="0"/>
              <a:t>Classic-XOR.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481591" y="487327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</a:t>
            </a:r>
            <a:r>
              <a:rPr lang="en-US" sz="1200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602755" y="6130638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</a:t>
            </a:r>
            <a:r>
              <a:rPr lang="en-US" sz="12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6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5" y="2641749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61" y="3906162"/>
            <a:ext cx="393595" cy="30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317168"/>
            <a:ext cx="8534400" cy="4495800"/>
          </a:xfrm>
        </p:spPr>
        <p:txBody>
          <a:bodyPr/>
          <a:lstStyle/>
          <a:p>
            <a:r>
              <a:rPr lang="en-US" dirty="0" smtClean="0"/>
              <a:t>Broadcast PECs with (delayed) ACK.</a:t>
            </a:r>
          </a:p>
          <a:p>
            <a:r>
              <a:rPr lang="en-US" dirty="0" smtClean="0"/>
              <a:t>Variant 1: Split the destinations</a:t>
            </a:r>
            <a:br>
              <a:rPr lang="en-US" dirty="0" smtClean="0"/>
            </a:br>
            <a:r>
              <a:rPr lang="en-US" dirty="0" smtClean="0"/>
              <a:t>				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5715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71500" lvl="1" indent="0">
              <a:buNone/>
            </a:pPr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Applications: Wi-Fi in a conference environment.</a:t>
            </a:r>
            <a:endParaRPr lang="en-US" dirty="0"/>
          </a:p>
          <a:p>
            <a:pPr lvl="1"/>
            <a:r>
              <a:rPr lang="en-US" dirty="0" smtClean="0"/>
              <a:t>New concept: </a:t>
            </a:r>
            <a:r>
              <a:rPr lang="en-US" i="1" dirty="0" smtClean="0">
                <a:solidFill>
                  <a:srgbClr val="00B050"/>
                </a:solidFill>
              </a:rPr>
              <a:t>Code Alignment </a:t>
            </a:r>
            <a:r>
              <a:rPr lang="en-US" dirty="0" smtClean="0"/>
              <a:t>+ Classic XOR [W. 10]</a:t>
            </a:r>
          </a:p>
          <a:p>
            <a:pPr lvl="1"/>
            <a:r>
              <a:rPr lang="en-US" dirty="0">
                <a:solidFill>
                  <a:srgbClr val="404ACE"/>
                </a:solidFill>
              </a:rPr>
              <a:t>Results: Capacity region for various </a:t>
            </a:r>
            <a:r>
              <a:rPr lang="en-US" dirty="0" smtClean="0">
                <a:solidFill>
                  <a:srgbClr val="404ACE"/>
                </a:solidFill>
              </a:rPr>
              <a:t>parameter values </a:t>
            </a:r>
            <a:r>
              <a:rPr lang="en-US" dirty="0">
                <a:solidFill>
                  <a:srgbClr val="404ACE"/>
                </a:solidFill>
              </a:rPr>
              <a:t>[W. 10</a:t>
            </a:r>
            <a:r>
              <a:rPr lang="en-US" dirty="0" smtClean="0">
                <a:solidFill>
                  <a:srgbClr val="404ACE"/>
                </a:solidFill>
              </a:rPr>
              <a:t>]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04874" y="1430848"/>
            <a:ext cx="1624109" cy="858755"/>
            <a:chOff x="6535882" y="1835726"/>
            <a:chExt cx="2377858" cy="125730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78759" y="2234478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17" name="Straight Connector 16"/>
            <p:cNvCxnSpPr>
              <a:stCxn id="15" idx="3"/>
              <a:endCxn id="13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8" name="Straight Connector 17"/>
            <p:cNvCxnSpPr>
              <a:stCxn id="15" idx="3"/>
              <a:endCxn id="14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40" y="2986687"/>
            <a:ext cx="363682" cy="36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10" y="2164073"/>
            <a:ext cx="363682" cy="36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 bwMode="auto">
          <a:xfrm>
            <a:off x="873757" y="2545939"/>
            <a:ext cx="415780" cy="415637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835835" y="2126838"/>
            <a:ext cx="415780" cy="415637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835835" y="2968503"/>
            <a:ext cx="415780" cy="415637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616634" y="2525590"/>
            <a:ext cx="914400" cy="4572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PEC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1289537" y="2753757"/>
            <a:ext cx="327097" cy="43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28" name="Straight Connector 27"/>
          <p:cNvCxnSpPr>
            <a:stCxn id="26" idx="3"/>
            <a:endCxn id="24" idx="3"/>
          </p:cNvCxnSpPr>
          <p:nvPr/>
        </p:nvCxnSpPr>
        <p:spPr bwMode="auto">
          <a:xfrm flipV="1">
            <a:off x="2531034" y="2481606"/>
            <a:ext cx="365691" cy="27258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cxnSp>
        <p:nvCxnSpPr>
          <p:cNvPr id="29" name="Straight Connector 28"/>
          <p:cNvCxnSpPr>
            <a:stCxn id="26" idx="3"/>
            <a:endCxn id="25" idx="1"/>
          </p:cNvCxnSpPr>
          <p:nvPr/>
        </p:nvCxnSpPr>
        <p:spPr bwMode="auto">
          <a:xfrm>
            <a:off x="2531034" y="2754190"/>
            <a:ext cx="365691" cy="27518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cxnSp>
        <p:nvCxnSpPr>
          <p:cNvPr id="31" name="Straight Connector 30"/>
          <p:cNvCxnSpPr>
            <a:stCxn id="34" idx="1"/>
            <a:endCxn id="26" idx="3"/>
          </p:cNvCxnSpPr>
          <p:nvPr/>
        </p:nvCxnSpPr>
        <p:spPr bwMode="auto">
          <a:xfrm flipH="1" flipV="1">
            <a:off x="2531034" y="2754190"/>
            <a:ext cx="342168" cy="117703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812312" y="3870352"/>
            <a:ext cx="415780" cy="415637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39" y="3429000"/>
            <a:ext cx="161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7761"/>
            <a:ext cx="44767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11" y="3437761"/>
            <a:ext cx="44862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0408" y="2334656"/>
            <a:ext cx="210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Well understood!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53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317168"/>
            <a:ext cx="8534400" cy="4495800"/>
          </a:xfrm>
        </p:spPr>
        <p:txBody>
          <a:bodyPr/>
          <a:lstStyle/>
          <a:p>
            <a:r>
              <a:rPr lang="en-US" dirty="0" smtClean="0"/>
              <a:t>Broadcast PECs with (delayed) ACK.</a:t>
            </a:r>
          </a:p>
          <a:p>
            <a:r>
              <a:rPr lang="en-US" dirty="0" smtClean="0"/>
              <a:t>Variant 2: Split the channel [W., Love, 12]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Send </a:t>
            </a:r>
            <a:r>
              <a:rPr lang="en-US" i="1" dirty="0" smtClean="0"/>
              <a:t>M</a:t>
            </a:r>
            <a:r>
              <a:rPr lang="en-US" dirty="0" smtClean="0"/>
              <a:t> symbols simultaneously in each time slot.</a:t>
            </a:r>
          </a:p>
          <a:p>
            <a:pPr lvl="1"/>
            <a:r>
              <a:rPr lang="en-US" dirty="0" smtClean="0"/>
              <a:t>Each symbol experiences independent erasure events.</a:t>
            </a:r>
          </a:p>
          <a:p>
            <a:pPr lvl="1"/>
            <a:r>
              <a:rPr lang="en-US" dirty="0" smtClean="0">
                <a:solidFill>
                  <a:srgbClr val="404ACE"/>
                </a:solidFill>
              </a:rPr>
              <a:t>Applications: OFDMA, MIMO, Time-varying channels.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7304874" y="1430848"/>
            <a:ext cx="1624109" cy="858755"/>
            <a:chOff x="6535882" y="1835726"/>
            <a:chExt cx="2377858" cy="1257302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5" y="2695575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35" y="1872961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35"/>
            <p:cNvSpPr/>
            <p:nvPr/>
          </p:nvSpPr>
          <p:spPr bwMode="auto">
            <a:xfrm>
              <a:off x="6535882" y="2254827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8497960" y="1835726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8497960" y="2677391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78759" y="2234478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6951662" y="2462645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41" name="Straight Connector 40"/>
            <p:cNvCxnSpPr>
              <a:stCxn id="39" idx="3"/>
              <a:endCxn id="37" idx="3"/>
            </p:cNvCxnSpPr>
            <p:nvPr/>
          </p:nvCxnSpPr>
          <p:spPr bwMode="auto">
            <a:xfrm flipV="1">
              <a:off x="8193159" y="2190494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2" name="Straight Connector 41"/>
            <p:cNvCxnSpPr>
              <a:stCxn id="39" idx="3"/>
              <a:endCxn id="38" idx="1"/>
            </p:cNvCxnSpPr>
            <p:nvPr/>
          </p:nvCxnSpPr>
          <p:spPr bwMode="auto">
            <a:xfrm>
              <a:off x="8193159" y="2463078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20" y="2350637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446510" y="2620708"/>
            <a:ext cx="1476463" cy="1340664"/>
            <a:chOff x="873757" y="2126838"/>
            <a:chExt cx="2377858" cy="2159151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561" y="3906162"/>
              <a:ext cx="393595" cy="30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140" y="2986687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410" y="2164073"/>
              <a:ext cx="363682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Oval 46"/>
            <p:cNvSpPr/>
            <p:nvPr/>
          </p:nvSpPr>
          <p:spPr bwMode="auto">
            <a:xfrm>
              <a:off x="873757" y="2545939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835835" y="2126838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2835835" y="2968503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616634" y="2525590"/>
              <a:ext cx="9144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PEC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1289537" y="2753757"/>
              <a:ext cx="327097" cy="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arrow"/>
            </a:ln>
            <a:effectLst/>
          </p:spPr>
        </p:cxnSp>
        <p:cxnSp>
          <p:nvCxnSpPr>
            <p:cNvPr id="52" name="Straight Connector 51"/>
            <p:cNvCxnSpPr>
              <a:stCxn id="50" idx="3"/>
              <a:endCxn id="48" idx="3"/>
            </p:cNvCxnSpPr>
            <p:nvPr/>
          </p:nvCxnSpPr>
          <p:spPr bwMode="auto">
            <a:xfrm flipV="1">
              <a:off x="2531034" y="2481606"/>
              <a:ext cx="365691" cy="272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53" name="Straight Connector 52"/>
            <p:cNvCxnSpPr>
              <a:stCxn id="50" idx="3"/>
              <a:endCxn id="49" idx="1"/>
            </p:cNvCxnSpPr>
            <p:nvPr/>
          </p:nvCxnSpPr>
          <p:spPr bwMode="auto">
            <a:xfrm>
              <a:off x="2531034" y="2754190"/>
              <a:ext cx="365691" cy="2751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895" y="2641749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5" name="Straight Connector 54"/>
            <p:cNvCxnSpPr>
              <a:stCxn id="56" idx="1"/>
              <a:endCxn id="50" idx="3"/>
            </p:cNvCxnSpPr>
            <p:nvPr/>
          </p:nvCxnSpPr>
          <p:spPr bwMode="auto">
            <a:xfrm flipH="1" flipV="1">
              <a:off x="2531034" y="2754190"/>
              <a:ext cx="342168" cy="117703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56" name="Oval 55"/>
            <p:cNvSpPr/>
            <p:nvPr/>
          </p:nvSpPr>
          <p:spPr bwMode="auto">
            <a:xfrm>
              <a:off x="2812312" y="3870352"/>
              <a:ext cx="415780" cy="41563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239" y="3429000"/>
              <a:ext cx="1619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7029364" y="2354148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1A3"/>
                </a:solidFill>
              </a:rPr>
              <a:t>Variant #1:</a:t>
            </a:r>
            <a:endParaRPr lang="en-US" sz="2000" dirty="0">
              <a:solidFill>
                <a:srgbClr val="0101A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354148"/>
            <a:ext cx="3664239" cy="290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4241764" y="4361949"/>
            <a:ext cx="37962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Multi-input Broadcast PEC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3"/>
  <p:tag name="DEFAULTHEIGHT" val="284"/>
</p:tagLst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lg" len="lg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lg" len="lg"/>
          <a:tailEnd type="triangle" w="lg" len="lg"/>
        </a:ln>
        <a:effectLst/>
      </a:spPr>
      <a:bodyPr/>
      <a:lstStyle/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62537</TotalTime>
  <Words>2119</Words>
  <Application>Microsoft Office PowerPoint</Application>
  <PresentationFormat>On-screen Show (4:3)</PresentationFormat>
  <Paragraphs>671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Nature</vt:lpstr>
      <vt:lpstr>Multi-Unicast Capacity of Packet-Level Network Coding on Small Wireless Networks</vt:lpstr>
      <vt:lpstr>A New Paradigm</vt:lpstr>
      <vt:lpstr>When there are multiple flows …</vt:lpstr>
      <vt:lpstr>2 Probable Causes of Hardness</vt:lpstr>
      <vt:lpstr>Content</vt:lpstr>
      <vt:lpstr>Broadcast Packet Erasure CH.</vt:lpstr>
      <vt:lpstr>Broadcast Packet Erasure CH.</vt:lpstr>
      <vt:lpstr>PowerPoint Presentation</vt:lpstr>
      <vt:lpstr>PowerPoint Presentation</vt:lpstr>
      <vt:lpstr>Applications of Multi-Input Broadcast PECs</vt:lpstr>
      <vt:lpstr>Applications of Multi-Input Broadcast PECs</vt:lpstr>
      <vt:lpstr>PowerPoint Presentation</vt:lpstr>
      <vt:lpstr>Classic XOR is not enough</vt:lpstr>
      <vt:lpstr>Example 1</vt:lpstr>
      <vt:lpstr>PowerPoint Presentation</vt:lpstr>
      <vt:lpstr>PowerPoint Presentation</vt:lpstr>
      <vt:lpstr>Split the source</vt:lpstr>
      <vt:lpstr>PowerPoint Presentation</vt:lpstr>
      <vt:lpstr>PowerPoint Presentation</vt:lpstr>
      <vt:lpstr>Why Studying The Proximity Network?</vt:lpstr>
      <vt:lpstr>PowerPoint Presentation</vt:lpstr>
      <vt:lpstr>Application of Variant 4</vt:lpstr>
      <vt:lpstr>PowerPoint Presentation</vt:lpstr>
      <vt:lpstr>PowerPoint Presentation</vt:lpstr>
      <vt:lpstr>PowerPoint Presentation</vt:lpstr>
      <vt:lpstr>PowerPoint Presentation</vt:lpstr>
      <vt:lpstr>Demonstrate The New Framework</vt:lpstr>
      <vt:lpstr>A Critical Definition: The Knowledge Spaces</vt:lpstr>
      <vt:lpstr>A Systematic Way to Dissect The NC Choices</vt:lpstr>
      <vt:lpstr>Dissecting the NC choices – A systematic approach</vt:lpstr>
      <vt:lpstr>A Quick Summary </vt:lpstr>
      <vt:lpstr>The 2-Rec. Broadcast PEC</vt:lpstr>
      <vt:lpstr>The 2-Rec. Broadcast PEC</vt:lpstr>
      <vt:lpstr>The 2-Rec. Broadcast PEC</vt:lpstr>
      <vt:lpstr>Deriving The Capacity</vt:lpstr>
      <vt:lpstr>Revisit Example 1</vt:lpstr>
      <vt:lpstr>PowerPoint Presentation</vt:lpstr>
      <vt:lpstr>Deriving The Capacity (Cont’d)</vt:lpstr>
      <vt:lpstr>Deriving The Capacity (Cont’d)</vt:lpstr>
      <vt:lpstr>The Final Result (Cont’d)</vt:lpstr>
      <vt:lpstr>Summary of The New Framework</vt:lpstr>
      <vt:lpstr>Conclusion</vt:lpstr>
      <vt:lpstr>Conclusion</vt:lpstr>
      <vt:lpstr>PowerPoint Presentation</vt:lpstr>
    </vt:vector>
  </TitlesOfParts>
  <Company>ESPL, ECE Dept., University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banerjs</dc:creator>
  <cp:lastModifiedBy>lklun</cp:lastModifiedBy>
  <cp:revision>7098</cp:revision>
  <cp:lastPrinted>2012-02-27T17:20:36Z</cp:lastPrinted>
  <dcterms:created xsi:type="dcterms:W3CDTF">2010-12-09T18:17:23Z</dcterms:created>
  <dcterms:modified xsi:type="dcterms:W3CDTF">2013-08-22T07:38:39Z</dcterms:modified>
</cp:coreProperties>
</file>